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5" r:id="rId1"/>
  </p:sldMasterIdLst>
  <p:notesMasterIdLst>
    <p:notesMasterId r:id="rId33"/>
  </p:notesMasterIdLst>
  <p:handoutMasterIdLst>
    <p:handoutMasterId r:id="rId34"/>
  </p:handoutMasterIdLst>
  <p:sldIdLst>
    <p:sldId id="256" r:id="rId2"/>
    <p:sldId id="270" r:id="rId3"/>
    <p:sldId id="261" r:id="rId4"/>
    <p:sldId id="262" r:id="rId5"/>
    <p:sldId id="316" r:id="rId6"/>
    <p:sldId id="267" r:id="rId7"/>
    <p:sldId id="312" r:id="rId8"/>
    <p:sldId id="297" r:id="rId9"/>
    <p:sldId id="320" r:id="rId10"/>
    <p:sldId id="321" r:id="rId11"/>
    <p:sldId id="324" r:id="rId12"/>
    <p:sldId id="319" r:id="rId13"/>
    <p:sldId id="318" r:id="rId14"/>
    <p:sldId id="328" r:id="rId15"/>
    <p:sldId id="329" r:id="rId16"/>
    <p:sldId id="271" r:id="rId17"/>
    <p:sldId id="273" r:id="rId18"/>
    <p:sldId id="311" r:id="rId19"/>
    <p:sldId id="325" r:id="rId20"/>
    <p:sldId id="326" r:id="rId21"/>
    <p:sldId id="327" r:id="rId22"/>
    <p:sldId id="332" r:id="rId23"/>
    <p:sldId id="315" r:id="rId24"/>
    <p:sldId id="331" r:id="rId25"/>
    <p:sldId id="258" r:id="rId26"/>
    <p:sldId id="306" r:id="rId27"/>
    <p:sldId id="310" r:id="rId28"/>
    <p:sldId id="330" r:id="rId29"/>
    <p:sldId id="287" r:id="rId30"/>
    <p:sldId id="290" r:id="rId31"/>
    <p:sldId id="309" r:id="rId32"/>
  </p:sldIdLst>
  <p:sldSz cx="9144000" cy="6858000" type="screen4x3"/>
  <p:notesSz cx="7315200" cy="9601200"/>
  <p:custDataLst>
    <p:tags r:id="rId3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5" autoAdjust="0"/>
    <p:restoredTop sz="87830" autoAdjust="0"/>
  </p:normalViewPr>
  <p:slideViewPr>
    <p:cSldViewPr>
      <p:cViewPr varScale="1">
        <p:scale>
          <a:sx n="66" d="100"/>
          <a:sy n="66" d="100"/>
        </p:scale>
        <p:origin x="90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19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70238" cy="479425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1"/>
            <a:ext cx="3170238" cy="479425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F506DBD5-D526-4809-9C8E-32136175F516}" type="datetimeFigureOut">
              <a:rPr lang="en-US" smtClean="0"/>
              <a:pPr/>
              <a:t>10/13/2018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000C91E8-5DC0-4916-BFD6-01E7357C71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375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501184-AFF3-4A72-AB37-5FF45988C4CA}" type="datetimeFigureOut">
              <a:rPr lang="en-US" smtClean="0"/>
              <a:t>10/13/2018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26BAB-1470-43CD-82FA-BAECCEF3816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936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469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FC4533-E354-4F11-9C8C-2FEE0FD6BA51}" type="slidenum">
              <a:rPr lang="en-US">
                <a:latin typeface="Tahoma" pitchFamily="34" charset="0"/>
              </a:rPr>
              <a:pPr/>
              <a:t>10</a:t>
            </a:fld>
            <a:endParaRPr lang="en-US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409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FC4533-E354-4F11-9C8C-2FEE0FD6BA51}" type="slidenum">
              <a:rPr lang="en-US">
                <a:latin typeface="Tahoma" pitchFamily="34" charset="0"/>
              </a:rPr>
              <a:pPr/>
              <a:t>11</a:t>
            </a:fld>
            <a:endParaRPr lang="en-US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168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FC4533-E354-4F11-9C8C-2FEE0FD6BA51}" type="slidenum">
              <a:rPr lang="en-US">
                <a:latin typeface="Tahoma" pitchFamily="34" charset="0"/>
              </a:rPr>
              <a:pPr/>
              <a:t>12</a:t>
            </a:fld>
            <a:endParaRPr lang="en-US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8034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FC4533-E354-4F11-9C8C-2FEE0FD6BA51}" type="slidenum">
              <a:rPr lang="en-US">
                <a:latin typeface="Tahoma" pitchFamily="34" charset="0"/>
              </a:rPr>
              <a:pPr/>
              <a:t>13</a:t>
            </a:fld>
            <a:endParaRPr lang="en-US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3681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676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5703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0012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6117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998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237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3836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6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0346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1703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5212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6853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4763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0069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7239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4268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370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3464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3289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816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931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823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074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5151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6BAB-1470-43CD-82FA-BAECCEF3816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2267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FC4533-E354-4F11-9C8C-2FEE0FD6BA51}" type="slidenum">
              <a:rPr lang="en-US">
                <a:latin typeface="Tahoma" pitchFamily="34" charset="0"/>
              </a:rPr>
              <a:pPr/>
              <a:t>9</a:t>
            </a:fld>
            <a:endParaRPr lang="en-US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65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0315"/>
            <a:ext cx="6858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CD3993-3760-4A43-8690-D97655FDF64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320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58E4C1-41C8-492F-8DFB-C8B56C345F4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734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pPr>
              <a:defRPr/>
            </a:pPr>
            <a:fld id="{4A8BB424-F161-4B84-930A-4904AFEF465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047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A16F0-BC97-4B06-B777-266B24F5B7B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391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984400"/>
            <a:ext cx="78867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D517B27-CE84-4170-A82C-56A45DB432C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710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695247-66CC-4DE9-A5F4-FBE761F6F0B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737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5FB8A3-FC39-4ED2-B5D0-3FC09E673CB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935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908EED-9C5A-4F35-BB56-510A409DD83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076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8C3996-D07A-4EC4-BD91-A6DD98712ED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60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FCEB45-748A-47D0-973C-5CF81F29E79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435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BA0289-9D32-4914-A109-6A5064D769A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999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8E6F0D4-98E9-4C76-B19B-A4716410970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011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i="1" dirty="0"/>
              <a:t>Diversity &amp; Inclusion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343400"/>
            <a:ext cx="8077200" cy="1981200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defRPr/>
            </a:pPr>
            <a:r>
              <a:rPr lang="en-US" sz="14400" dirty="0" smtClean="0"/>
              <a:t>2018 FALL </a:t>
            </a:r>
            <a:r>
              <a:rPr lang="en-US" sz="14400" dirty="0"/>
              <a:t>- House of Delegates Meeting</a:t>
            </a:r>
          </a:p>
          <a:p>
            <a:pPr eaLnBrk="1" hangingPunct="1">
              <a:defRPr/>
            </a:pPr>
            <a:r>
              <a:rPr lang="en-US" sz="11200" b="1" i="1" dirty="0">
                <a:solidFill>
                  <a:srgbClr val="FFFF00"/>
                </a:solidFill>
              </a:rPr>
              <a:t>Diversity and Inclusion Committee</a:t>
            </a:r>
          </a:p>
          <a:p>
            <a:pPr eaLnBrk="1" hangingPunct="1">
              <a:defRPr/>
            </a:pPr>
            <a:endParaRPr lang="en-US" sz="11200" dirty="0"/>
          </a:p>
          <a:p>
            <a:pPr eaLnBrk="1" hangingPunct="1">
              <a:defRPr/>
            </a:pPr>
            <a:r>
              <a:rPr lang="en-US" sz="11200" dirty="0"/>
              <a:t>Kent Yoshiwara – kyoshiwara@pacswim.org</a:t>
            </a:r>
          </a:p>
          <a:p>
            <a:pPr>
              <a:defRPr/>
            </a:pPr>
            <a:endParaRPr lang="en-US" sz="11200" dirty="0"/>
          </a:p>
          <a:p>
            <a:pPr eaLnBrk="1" hangingPunct="1">
              <a:defRPr/>
            </a:pPr>
            <a:endParaRPr lang="en-US" sz="11200" dirty="0"/>
          </a:p>
          <a:p>
            <a:pPr eaLnBrk="1" hangingPunct="1">
              <a:defRPr/>
            </a:pPr>
            <a:r>
              <a:rPr lang="en-US" sz="11200" dirty="0"/>
              <a:t>5/6/2017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6" y="0"/>
            <a:ext cx="9125424" cy="2119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0" t="12145" r="4256" b="4566"/>
          <a:stretch/>
        </p:blipFill>
        <p:spPr>
          <a:xfrm>
            <a:off x="-9427" y="1408176"/>
            <a:ext cx="5867400" cy="39624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119" y="3276600"/>
            <a:ext cx="5367382" cy="35649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24" y="3657600"/>
            <a:ext cx="4818579" cy="32003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" t="17755" r="9167" b="17565"/>
          <a:stretch/>
        </p:blipFill>
        <p:spPr>
          <a:xfrm>
            <a:off x="5217284" y="1422317"/>
            <a:ext cx="3926716" cy="1854283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85800" y="228600"/>
            <a:ext cx="7848600" cy="11795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cap="none" dirty="0" smtClean="0"/>
              <a:t>DIVERSITY &amp; INCLUSION CAMP</a:t>
            </a:r>
            <a:endParaRPr lang="en-US" cap="none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0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92"/>
          <a:stretch/>
        </p:blipFill>
        <p:spPr>
          <a:xfrm>
            <a:off x="0" y="1447799"/>
            <a:ext cx="9144000" cy="5405695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228600"/>
            <a:ext cx="7848600" cy="11795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cap="none" dirty="0" smtClean="0"/>
              <a:t>DIVERSITY &amp; INCLUSION CAMP</a:t>
            </a:r>
            <a:endParaRPr lang="en-US" cap="none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66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939" y="2929719"/>
            <a:ext cx="5914490" cy="3928281"/>
          </a:xfrm>
          <a:prstGeom prst="rect">
            <a:avLst/>
          </a:prstGeom>
        </p:spPr>
      </p:pic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1318" y="-22412"/>
            <a:ext cx="7812216" cy="150876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cap="none" dirty="0" smtClean="0"/>
              <a:t>DIVERSITY &amp; INCLUSION SUMMIT</a:t>
            </a:r>
            <a:endParaRPr lang="en-US" cap="non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2" b="18971"/>
          <a:stretch/>
        </p:blipFill>
        <p:spPr>
          <a:xfrm>
            <a:off x="1" y="1408176"/>
            <a:ext cx="5029200" cy="23119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9" r="12329"/>
          <a:stretch/>
        </p:blipFill>
        <p:spPr>
          <a:xfrm>
            <a:off x="0" y="3163437"/>
            <a:ext cx="4267200" cy="36945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13614" r="5001" b="23652"/>
          <a:stretch/>
        </p:blipFill>
        <p:spPr>
          <a:xfrm>
            <a:off x="4840428" y="1333614"/>
            <a:ext cx="4278172" cy="19446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9" t="13184" r="22962"/>
          <a:stretch/>
        </p:blipFill>
        <p:spPr>
          <a:xfrm>
            <a:off x="4160114" y="2971800"/>
            <a:ext cx="2819400" cy="382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3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839981" cy="150876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cap="none" dirty="0" smtClean="0"/>
              <a:t>DIVERSITY &amp; INCLUSION SUMMIT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" t="-1" b="10917"/>
          <a:stretch/>
        </p:blipFill>
        <p:spPr>
          <a:xfrm>
            <a:off x="0" y="1408176"/>
            <a:ext cx="9144000" cy="54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Diversity Camp - </a:t>
            </a:r>
            <a:r>
              <a:rPr lang="en-US" dirty="0" smtClean="0"/>
              <a:t>2018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68727F1-1C9E-42B3-96FD-93376EFCB79C}"/>
              </a:ext>
            </a:extLst>
          </p:cNvPr>
          <p:cNvSpPr txBox="1"/>
          <p:nvPr/>
        </p:nvSpPr>
        <p:spPr>
          <a:xfrm>
            <a:off x="1066800" y="21336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Cunningham Aquatics Center,  Vallejo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Photo of Cunningham Aquatic Complex - Vallejo, CA, United Stat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8" b="45112"/>
          <a:stretch/>
        </p:blipFill>
        <p:spPr bwMode="auto">
          <a:xfrm>
            <a:off x="945642" y="2963956"/>
            <a:ext cx="714375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47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Diversity </a:t>
            </a:r>
            <a:r>
              <a:rPr lang="en-US" dirty="0" smtClean="0"/>
              <a:t>Summit </a:t>
            </a:r>
            <a:r>
              <a:rPr lang="en-US" dirty="0"/>
              <a:t>- </a:t>
            </a:r>
            <a:r>
              <a:rPr lang="en-US" dirty="0" smtClean="0"/>
              <a:t>2018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68727F1-1C9E-42B3-96FD-93376EFCB79C}"/>
              </a:ext>
            </a:extLst>
          </p:cNvPr>
          <p:cNvSpPr txBox="1"/>
          <p:nvPr/>
        </p:nvSpPr>
        <p:spPr>
          <a:xfrm>
            <a:off x="1066800" y="21336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Dr. </a:t>
            </a:r>
            <a:r>
              <a:rPr lang="en-US" sz="2800" dirty="0" err="1" smtClean="0">
                <a:solidFill>
                  <a:srgbClr val="FFFF00"/>
                </a:solidFill>
              </a:rPr>
              <a:t>Brighid</a:t>
            </a:r>
            <a:r>
              <a:rPr lang="en-US" sz="2800" dirty="0" smtClean="0">
                <a:solidFill>
                  <a:srgbClr val="FFFF00"/>
                </a:solidFill>
              </a:rPr>
              <a:t> Dwyer / Byron Davis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3" name="AutoShape 2" descr="Image result for brighid dwyer princet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Image result for brighid dwyer princeton"/>
          <p:cNvSpPr>
            <a:spLocks noChangeAspect="1" noChangeArrowheads="1"/>
          </p:cNvSpPr>
          <p:nvPr/>
        </p:nvSpPr>
        <p:spPr bwMode="auto">
          <a:xfrm>
            <a:off x="-15240" y="38100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Image result for brighid dwyer princet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" t="-3977" r="-1940" b="40051"/>
          <a:stretch/>
        </p:blipFill>
        <p:spPr bwMode="auto">
          <a:xfrm>
            <a:off x="685019" y="2683283"/>
            <a:ext cx="3886981" cy="343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mage result for byron davis swimmer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8"/>
          <a:stretch/>
        </p:blipFill>
        <p:spPr bwMode="auto">
          <a:xfrm>
            <a:off x="4800600" y="2895600"/>
            <a:ext cx="3581400" cy="322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24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Grants – Awarded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792936"/>
            <a:ext cx="7771619" cy="5065064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200" dirty="0"/>
              <a:t>Carson City Tigersharks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200" dirty="0"/>
              <a:t>Fort Bragg Aquatics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200" dirty="0"/>
              <a:t>Oakland Undercurrent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200" dirty="0"/>
              <a:t>Monterey County Aquatics Team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200" dirty="0" err="1"/>
              <a:t>STARfish</a:t>
            </a:r>
            <a:r>
              <a:rPr lang="en-US" sz="3200" dirty="0"/>
              <a:t> Aquatics</a:t>
            </a:r>
          </a:p>
          <a:p>
            <a:pPr lvl="1">
              <a:defRPr/>
            </a:pPr>
            <a:r>
              <a:rPr lang="en-US" sz="3200" dirty="0"/>
              <a:t>Oakland Barracuda</a:t>
            </a:r>
          </a:p>
          <a:p>
            <a:pPr lvl="1">
              <a:defRPr/>
            </a:pPr>
            <a:r>
              <a:rPr lang="en-US" sz="3200" dirty="0"/>
              <a:t>Lake County Channel Cats</a:t>
            </a:r>
          </a:p>
          <a:p>
            <a:pPr lvl="1">
              <a:defRPr/>
            </a:pPr>
            <a:r>
              <a:rPr lang="en-US" sz="3200" dirty="0"/>
              <a:t>Richmond Sailfish</a:t>
            </a:r>
          </a:p>
          <a:p>
            <a:pPr lvl="1">
              <a:defRPr/>
            </a:pPr>
            <a:r>
              <a:rPr lang="en-US" sz="3200" dirty="0"/>
              <a:t>Mendocino Coast Sea Dragons</a:t>
            </a:r>
          </a:p>
          <a:p>
            <a:pPr lvl="1">
              <a:defRPr/>
            </a:pPr>
            <a:r>
              <a:rPr lang="en-US" sz="3200" dirty="0"/>
              <a:t>Quicksilver Swimming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Grants – Awarded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0"/>
            <a:ext cx="7848600" cy="48006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en-US" dirty="0"/>
          </a:p>
          <a:p>
            <a:pPr lvl="1">
              <a:defRPr/>
            </a:pPr>
            <a:r>
              <a:rPr lang="en-US" sz="3200" dirty="0"/>
              <a:t>Oakland Tsunami</a:t>
            </a:r>
          </a:p>
          <a:p>
            <a:pPr lvl="1">
              <a:defRPr/>
            </a:pPr>
            <a:r>
              <a:rPr lang="en-US" sz="3200" dirty="0"/>
              <a:t>MLK Blue Dolphins</a:t>
            </a:r>
          </a:p>
          <a:p>
            <a:pPr lvl="1">
              <a:defRPr/>
            </a:pPr>
            <a:r>
              <a:rPr lang="en-US" sz="3200" dirty="0"/>
              <a:t>Presidio Community YMCA of SF</a:t>
            </a:r>
          </a:p>
          <a:p>
            <a:pPr lvl="1">
              <a:defRPr/>
            </a:pPr>
            <a:r>
              <a:rPr lang="en-US" sz="3200" dirty="0"/>
              <a:t>Northern Nevada Aquatics</a:t>
            </a:r>
          </a:p>
          <a:p>
            <a:pPr lvl="1">
              <a:defRPr/>
            </a:pPr>
            <a:r>
              <a:rPr lang="en-US" sz="3200" dirty="0"/>
              <a:t>YMCA Pacific Aquatic Club</a:t>
            </a:r>
          </a:p>
          <a:p>
            <a:pPr lvl="1">
              <a:defRPr/>
            </a:pPr>
            <a:r>
              <a:rPr lang="en-US" sz="3200" dirty="0"/>
              <a:t>Vallejo Aquatic Club</a:t>
            </a:r>
          </a:p>
          <a:p>
            <a:pPr lvl="1">
              <a:defRPr/>
            </a:pPr>
            <a:r>
              <a:rPr lang="en-US" sz="3200" dirty="0"/>
              <a:t>Reno Aquatic Club</a:t>
            </a:r>
          </a:p>
          <a:p>
            <a:pPr lvl="1">
              <a:defRPr/>
            </a:pPr>
            <a:r>
              <a:rPr lang="en-US" sz="3200" dirty="0"/>
              <a:t>Fort Bragg Aquatics</a:t>
            </a:r>
          </a:p>
          <a:p>
            <a:pPr lvl="1">
              <a:defRPr/>
            </a:pPr>
            <a:r>
              <a:rPr lang="en-US" sz="3200" dirty="0"/>
              <a:t>Sebastopol Sea Serpents</a:t>
            </a:r>
          </a:p>
          <a:p>
            <a:pPr lvl="1" eaLnBrk="1" hangingPunct="1">
              <a:defRPr/>
            </a:pP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Grants - </a:t>
            </a:r>
            <a:r>
              <a:rPr lang="en-US" dirty="0" smtClean="0"/>
              <a:t>2018</a:t>
            </a:r>
            <a:endParaRPr lang="en-US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7315200" cy="4572000"/>
          </a:xfrm>
        </p:spPr>
        <p:txBody>
          <a:bodyPr>
            <a:normAutofit/>
          </a:bodyPr>
          <a:lstStyle/>
          <a:p>
            <a:pPr lvl="1">
              <a:buNone/>
              <a:defRPr/>
            </a:pPr>
            <a:endParaRPr lang="en-US" sz="3200" dirty="0"/>
          </a:p>
          <a:p>
            <a:pPr lvl="1"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Fall Grant </a:t>
            </a:r>
            <a:r>
              <a:rPr lang="en-US" sz="3200" dirty="0"/>
              <a:t>period </a:t>
            </a:r>
            <a:r>
              <a:rPr lang="en-US" sz="3200" dirty="0">
                <a:solidFill>
                  <a:srgbClr val="FFFF00"/>
                </a:solidFill>
              </a:rPr>
              <a:t>OPEN</a:t>
            </a:r>
          </a:p>
          <a:p>
            <a:pPr lvl="1">
              <a:defRPr/>
            </a:pPr>
            <a:r>
              <a:rPr lang="en-US" sz="3200" dirty="0"/>
              <a:t>Deadline is </a:t>
            </a:r>
            <a:r>
              <a:rPr lang="en-US" sz="3200" b="1" dirty="0" smtClean="0">
                <a:solidFill>
                  <a:srgbClr val="FFFF00"/>
                </a:solidFill>
              </a:rPr>
              <a:t>October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b="1" dirty="0">
                <a:solidFill>
                  <a:srgbClr val="FFFF00"/>
                </a:solidFill>
              </a:rPr>
              <a:t>15</a:t>
            </a:r>
          </a:p>
          <a:p>
            <a:pPr lvl="1">
              <a:defRPr/>
            </a:pPr>
            <a:r>
              <a:rPr lang="en-US" sz="3200" dirty="0"/>
              <a:t>Applications will be reviewed by the </a:t>
            </a:r>
            <a:r>
              <a:rPr lang="en-US" sz="3200" b="1" dirty="0">
                <a:solidFill>
                  <a:srgbClr val="FFFF00"/>
                </a:solidFill>
              </a:rPr>
              <a:t>Diversity Committee</a:t>
            </a:r>
          </a:p>
          <a:p>
            <a:pPr lvl="1" eaLnBrk="1" hangingPunct="1"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0953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cap="none" dirty="0" smtClean="0"/>
              <a:t>Marketing Program</a:t>
            </a:r>
            <a:endParaRPr lang="en-US" cap="none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7543800" cy="4572000"/>
          </a:xfrm>
        </p:spPr>
        <p:txBody>
          <a:bodyPr>
            <a:normAutofit/>
          </a:bodyPr>
          <a:lstStyle/>
          <a:p>
            <a:pPr lvl="1">
              <a:buNone/>
              <a:defRPr/>
            </a:pPr>
            <a:endParaRPr lang="en-US" sz="3200" dirty="0"/>
          </a:p>
          <a:p>
            <a:pPr lvl="1"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 2017 </a:t>
            </a:r>
            <a:r>
              <a:rPr lang="en-US" sz="3200" dirty="0" smtClean="0"/>
              <a:t>Winter</a:t>
            </a:r>
            <a:r>
              <a:rPr lang="en-US" sz="3200" dirty="0" smtClean="0">
                <a:solidFill>
                  <a:srgbClr val="FFFF00"/>
                </a:solidFill>
              </a:rPr>
              <a:t> JO’s  - Soda Aquatics Center</a:t>
            </a:r>
          </a:p>
          <a:p>
            <a:pPr lvl="1">
              <a:defRPr/>
            </a:pPr>
            <a:r>
              <a:rPr lang="en-US" sz="3200" dirty="0"/>
              <a:t>See </a:t>
            </a:r>
            <a:r>
              <a:rPr lang="en-US" sz="3200" dirty="0">
                <a:solidFill>
                  <a:srgbClr val="FFFF00"/>
                </a:solidFill>
              </a:rPr>
              <a:t>Lillian </a:t>
            </a:r>
            <a:r>
              <a:rPr lang="en-US" sz="3200" dirty="0" smtClean="0">
                <a:solidFill>
                  <a:srgbClr val="FFFF00"/>
                </a:solidFill>
              </a:rPr>
              <a:t>Bautista </a:t>
            </a:r>
            <a:r>
              <a:rPr lang="en-US" sz="3200" dirty="0" smtClean="0"/>
              <a:t>at</a:t>
            </a:r>
            <a:endParaRPr lang="en-US" sz="3200" dirty="0"/>
          </a:p>
          <a:p>
            <a:pPr marL="1022350" lvl="1" indent="-182563">
              <a:defRPr/>
            </a:pPr>
            <a:r>
              <a:rPr lang="en-US" sz="3200" dirty="0" smtClean="0"/>
              <a:t> 2018 May 20</a:t>
            </a:r>
            <a:r>
              <a:rPr lang="en-US" sz="3200" baseline="30000" dirty="0" smtClean="0"/>
              <a:t>th</a:t>
            </a:r>
            <a:r>
              <a:rPr lang="en-US" sz="3200" dirty="0"/>
              <a:t> 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FFFF00"/>
                </a:solidFill>
              </a:rPr>
              <a:t>Vallejo</a:t>
            </a:r>
            <a:endParaRPr lang="en-US" sz="3200" b="1" dirty="0">
              <a:solidFill>
                <a:srgbClr val="FFFF00"/>
              </a:solidFill>
            </a:endParaRPr>
          </a:p>
          <a:p>
            <a:pPr marL="1022350" lvl="1" indent="-182563">
              <a:defRPr/>
            </a:pPr>
            <a:r>
              <a:rPr lang="en-US" sz="3200" dirty="0" smtClean="0"/>
              <a:t> 2018 June 9, 10</a:t>
            </a:r>
            <a:r>
              <a:rPr lang="en-US" sz="3200" baseline="30000" dirty="0" smtClean="0"/>
              <a:t>th  </a:t>
            </a:r>
            <a:r>
              <a:rPr lang="en-US" sz="3200" dirty="0" smtClean="0">
                <a:solidFill>
                  <a:srgbClr val="FFFF00"/>
                </a:solidFill>
              </a:rPr>
              <a:t>Stockton</a:t>
            </a:r>
          </a:p>
          <a:p>
            <a:pPr marL="1022350" lvl="1" indent="-182563">
              <a:defRPr/>
            </a:pPr>
            <a:r>
              <a:rPr lang="en-US" sz="3200" dirty="0" smtClean="0"/>
              <a:t> 2018 July 15</a:t>
            </a:r>
            <a:r>
              <a:rPr lang="en-US" sz="3200" baseline="30000" dirty="0" smtClean="0"/>
              <a:t>th  </a:t>
            </a:r>
            <a:r>
              <a:rPr lang="en-US" sz="3200" dirty="0" smtClean="0">
                <a:solidFill>
                  <a:srgbClr val="FFFF00"/>
                </a:solidFill>
              </a:rPr>
              <a:t>San Jose</a:t>
            </a:r>
            <a:endParaRPr lang="en-US" sz="3200" dirty="0">
              <a:solidFill>
                <a:srgbClr val="FFFF00"/>
              </a:solidFill>
            </a:endParaRPr>
          </a:p>
          <a:p>
            <a:pPr marL="1022350" lvl="1" indent="-182563">
              <a:defRPr/>
            </a:pPr>
            <a:endParaRPr lang="en-US" sz="3200" dirty="0" smtClean="0">
              <a:solidFill>
                <a:srgbClr val="FFFF00"/>
              </a:solidFill>
            </a:endParaRPr>
          </a:p>
          <a:p>
            <a:pPr lvl="1" eaLnBrk="1" hangingPunct="1"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6128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Overview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dirty="0"/>
              <a:t>Pacific Swimming</a:t>
            </a:r>
          </a:p>
          <a:p>
            <a:pPr lvl="1">
              <a:defRPr/>
            </a:pPr>
            <a:r>
              <a:rPr lang="en-US" sz="3200" dirty="0"/>
              <a:t>Programs</a:t>
            </a:r>
          </a:p>
          <a:p>
            <a:pPr lvl="1">
              <a:defRPr/>
            </a:pPr>
            <a:r>
              <a:rPr lang="en-US" sz="3200" dirty="0"/>
              <a:t>Camp</a:t>
            </a:r>
          </a:p>
          <a:p>
            <a:pPr lvl="1">
              <a:defRPr/>
            </a:pPr>
            <a:r>
              <a:rPr lang="en-US" sz="3200" dirty="0"/>
              <a:t>Grant Program</a:t>
            </a:r>
          </a:p>
          <a:p>
            <a:pPr eaLnBrk="1" hangingPunct="1">
              <a:defRPr/>
            </a:pPr>
            <a:r>
              <a:rPr lang="en-US" sz="3200" dirty="0"/>
              <a:t>Western Zone</a:t>
            </a:r>
          </a:p>
          <a:p>
            <a:pPr eaLnBrk="1" hangingPunct="1">
              <a:defRPr/>
            </a:pPr>
            <a:r>
              <a:rPr lang="en-US" sz="3200" dirty="0"/>
              <a:t>USA Swimming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cap="none" dirty="0" smtClean="0"/>
              <a:t>Marketing Program</a:t>
            </a:r>
            <a:endParaRPr lang="en-US" cap="none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7315200" cy="4572000"/>
          </a:xfrm>
        </p:spPr>
        <p:txBody>
          <a:bodyPr>
            <a:normAutofit/>
          </a:bodyPr>
          <a:lstStyle/>
          <a:p>
            <a:pPr lvl="1"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 2017 Winter JO’s  </a:t>
            </a:r>
          </a:p>
          <a:p>
            <a:pPr lvl="1" eaLnBrk="1" hangingPunct="1">
              <a:defRPr/>
            </a:pP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5600"/>
            <a:ext cx="4572000" cy="3429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95600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20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cap="none" dirty="0" smtClean="0"/>
              <a:t>Marketing Program</a:t>
            </a:r>
            <a:endParaRPr lang="en-US" cap="none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981200"/>
            <a:ext cx="8763000" cy="4572000"/>
          </a:xfrm>
        </p:spPr>
        <p:txBody>
          <a:bodyPr>
            <a:normAutofit/>
          </a:bodyPr>
          <a:lstStyle/>
          <a:p>
            <a:pPr lvl="1"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smtClean="0"/>
              <a:t>2018 C/B/A meets </a:t>
            </a:r>
            <a:r>
              <a:rPr lang="en-US" sz="3200" dirty="0" smtClean="0">
                <a:solidFill>
                  <a:srgbClr val="FFFF00"/>
                </a:solidFill>
              </a:rPr>
              <a:t>San Jose, Stockton, Vallejo</a:t>
            </a:r>
          </a:p>
          <a:p>
            <a:pPr lvl="1" eaLnBrk="1" hangingPunct="1">
              <a:defRPr/>
            </a:pP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6" t="2309" r="15573" b="-2309"/>
          <a:stretch/>
        </p:blipFill>
        <p:spPr>
          <a:xfrm>
            <a:off x="472440" y="2617213"/>
            <a:ext cx="4648201" cy="32999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8" t="23334" r="6133" b="23333"/>
          <a:stretch/>
        </p:blipFill>
        <p:spPr>
          <a:xfrm>
            <a:off x="5364480" y="2617213"/>
            <a:ext cx="3124200" cy="389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4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cap="none" dirty="0" smtClean="0"/>
              <a:t>Cal Aquatics Day</a:t>
            </a:r>
            <a:endParaRPr lang="en-US" cap="none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981200"/>
            <a:ext cx="8763000" cy="4572000"/>
          </a:xfrm>
        </p:spPr>
        <p:txBody>
          <a:bodyPr>
            <a:normAutofit/>
          </a:bodyPr>
          <a:lstStyle/>
          <a:p>
            <a:pPr lvl="1"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 </a:t>
            </a:r>
          </a:p>
          <a:p>
            <a:pPr lvl="1" eaLnBrk="1" hangingPunct="1">
              <a:defRPr/>
            </a:pP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1828800"/>
            <a:ext cx="5029200" cy="5029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089499"/>
            <a:ext cx="3505200" cy="453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89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Diversity &amp; Inclusion Award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7315200" cy="4572000"/>
          </a:xfrm>
        </p:spPr>
        <p:txBody>
          <a:bodyPr>
            <a:normAutofit lnSpcReduction="10000"/>
          </a:bodyPr>
          <a:lstStyle/>
          <a:p>
            <a:pPr lvl="1">
              <a:buNone/>
              <a:defRPr/>
            </a:pPr>
            <a:endParaRPr lang="en-US" sz="3200" dirty="0"/>
          </a:p>
          <a:p>
            <a:pPr marL="457200" lvl="1" indent="0">
              <a:buNone/>
              <a:defRPr/>
            </a:pPr>
            <a:r>
              <a:rPr lang="en-US" sz="4800" dirty="0">
                <a:solidFill>
                  <a:srgbClr val="FFFF00"/>
                </a:solidFill>
              </a:rPr>
              <a:t>Congratulations !</a:t>
            </a:r>
          </a:p>
          <a:p>
            <a:pPr lvl="1">
              <a:lnSpc>
                <a:spcPct val="150000"/>
              </a:lnSpc>
              <a:defRPr/>
            </a:pPr>
            <a:r>
              <a:rPr lang="en-US" sz="3200" b="1" dirty="0">
                <a:solidFill>
                  <a:srgbClr val="FFFF00"/>
                </a:solidFill>
              </a:rPr>
              <a:t>2016</a:t>
            </a:r>
            <a:r>
              <a:rPr lang="en-US" sz="3200" u="sng" dirty="0"/>
              <a:t> Jim Wheeler </a:t>
            </a:r>
            <a:r>
              <a:rPr lang="en-US" sz="3200" dirty="0"/>
              <a:t>– </a:t>
            </a:r>
            <a:r>
              <a:rPr lang="en-US" sz="3200" u="sng" dirty="0"/>
              <a:t>SF Rec and Park</a:t>
            </a:r>
            <a:endParaRPr lang="en-US" sz="3200" dirty="0"/>
          </a:p>
          <a:p>
            <a:pPr lvl="1">
              <a:lnSpc>
                <a:spcPct val="110000"/>
              </a:lnSpc>
              <a:defRPr/>
            </a:pPr>
            <a:r>
              <a:rPr lang="en-US" sz="3200" b="1" dirty="0" smtClean="0">
                <a:solidFill>
                  <a:srgbClr val="FFFF00"/>
                </a:solidFill>
              </a:rPr>
              <a:t>2017</a:t>
            </a:r>
            <a:r>
              <a:rPr lang="en-US" sz="3200" dirty="0" smtClean="0"/>
              <a:t> </a:t>
            </a:r>
            <a:r>
              <a:rPr lang="en-US" sz="3200" u="sng" dirty="0"/>
              <a:t>Clint </a:t>
            </a:r>
            <a:r>
              <a:rPr lang="en-US" sz="3200" u="sng" dirty="0" err="1" smtClean="0"/>
              <a:t>Benton,George</a:t>
            </a:r>
            <a:r>
              <a:rPr lang="en-US" sz="3200" u="sng" dirty="0" smtClean="0"/>
              <a:t> </a:t>
            </a:r>
            <a:r>
              <a:rPr lang="en-US" sz="3200" u="sng" dirty="0"/>
              <a:t>Cleveland</a:t>
            </a:r>
            <a:br>
              <a:rPr lang="en-US" sz="3200" u="sng" dirty="0"/>
            </a:br>
            <a:r>
              <a:rPr lang="en-US" sz="3200" u="sng" dirty="0"/>
              <a:t>Joyce </a:t>
            </a:r>
            <a:r>
              <a:rPr lang="en-US" sz="3200" u="sng" dirty="0" err="1" smtClean="0"/>
              <a:t>Lanphere</a:t>
            </a:r>
            <a:r>
              <a:rPr lang="en-US" sz="3200" u="sng" dirty="0" smtClean="0"/>
              <a:t>, Don Power, Joe </a:t>
            </a:r>
            <a:r>
              <a:rPr lang="en-US" sz="3200" u="sng" dirty="0"/>
              <a:t>Woo</a:t>
            </a:r>
            <a:br>
              <a:rPr lang="en-US" sz="3200" u="sng" dirty="0"/>
            </a:br>
            <a:r>
              <a:rPr lang="en-US" sz="3200" u="sng" dirty="0"/>
              <a:t>Kent </a:t>
            </a:r>
            <a:r>
              <a:rPr lang="en-US" sz="3200" u="sng" dirty="0" err="1" smtClean="0"/>
              <a:t>Yoshiwara</a:t>
            </a:r>
            <a:endParaRPr lang="en-US" sz="3200" u="sng" dirty="0"/>
          </a:p>
          <a:p>
            <a:pPr lvl="1">
              <a:lnSpc>
                <a:spcPct val="150000"/>
              </a:lnSpc>
              <a:defRPr/>
            </a:pPr>
            <a:r>
              <a:rPr lang="en-US" sz="4000" b="1" dirty="0" smtClean="0">
                <a:solidFill>
                  <a:srgbClr val="FFFF00"/>
                </a:solidFill>
              </a:rPr>
              <a:t>2018</a:t>
            </a:r>
            <a:r>
              <a:rPr lang="en-US" sz="4000" b="1" dirty="0" smtClean="0"/>
              <a:t> </a:t>
            </a:r>
            <a:r>
              <a:rPr lang="en-US" sz="4000" b="1" u="sng" dirty="0" smtClean="0"/>
              <a:t>Veronica Hernandez</a:t>
            </a:r>
            <a:endParaRPr lang="en-US" sz="4000" b="1" u="sng" dirty="0"/>
          </a:p>
        </p:txBody>
      </p:sp>
    </p:spTree>
    <p:extLst>
      <p:ext uri="{BB962C8B-B14F-4D97-AF65-F5344CB8AC3E}">
        <p14:creationId xmlns:p14="http://schemas.microsoft.com/office/powerpoint/2010/main" val="72715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Diversity &amp; Inclusion Award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33528" y="2069592"/>
            <a:ext cx="4495800" cy="914400"/>
          </a:xfrm>
        </p:spPr>
        <p:txBody>
          <a:bodyPr>
            <a:normAutofit fontScale="77500" lnSpcReduction="20000"/>
          </a:bodyPr>
          <a:lstStyle/>
          <a:p>
            <a:pPr marL="457200" lvl="1" indent="0">
              <a:buNone/>
              <a:defRPr/>
            </a:pPr>
            <a:r>
              <a:rPr lang="en-US" sz="4800" dirty="0" smtClean="0">
                <a:solidFill>
                  <a:srgbClr val="FFFF00"/>
                </a:solidFill>
              </a:rPr>
              <a:t>Congrats Veronica</a:t>
            </a:r>
            <a:endParaRPr lang="en-US" sz="48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1" b="22223"/>
          <a:stretch/>
        </p:blipFill>
        <p:spPr>
          <a:xfrm>
            <a:off x="4419600" y="2057400"/>
            <a:ext cx="4533900" cy="456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3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Western Zone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92936"/>
            <a:ext cx="8153400" cy="1559864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3600" dirty="0"/>
              <a:t>Diversity and Inclusion Committee</a:t>
            </a:r>
          </a:p>
          <a:p>
            <a:pPr eaLnBrk="1" hangingPunct="1">
              <a:defRPr/>
            </a:pPr>
            <a:r>
              <a:rPr lang="en-US" dirty="0"/>
              <a:t>Diversity and Inclusion Committee</a:t>
            </a:r>
          </a:p>
          <a:p>
            <a:pPr lvl="1">
              <a:buNone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445747"/>
              </p:ext>
            </p:extLst>
          </p:nvPr>
        </p:nvGraphicFramePr>
        <p:xfrm>
          <a:off x="381000" y="3048000"/>
          <a:ext cx="8382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91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2400" dirty="0"/>
                        <a:t>Committee Members: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Kent Yoshiwara PC (Chair)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Susan Huckeby MT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Justin Lomas SN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Veronica Hernandez PC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Grant </a:t>
                      </a:r>
                      <a:r>
                        <a:rPr lang="en-US" sz="2400" dirty="0" err="1"/>
                        <a:t>Sugaski</a:t>
                      </a:r>
                      <a:r>
                        <a:rPr lang="en-US" sz="2400" dirty="0"/>
                        <a:t> – Athlete 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Dane </a:t>
                      </a:r>
                      <a:r>
                        <a:rPr lang="en-US" sz="2400" dirty="0" err="1"/>
                        <a:t>Wolfrom</a:t>
                      </a:r>
                      <a:r>
                        <a:rPr lang="en-US" sz="2400" dirty="0"/>
                        <a:t> PN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Madison Lash – Athlete 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Sean Redmond 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Audrey Bell 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Virgil Chancy CA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Krissy Payton 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Sarah Dawson CA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Mozette Humphreys AZ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Dustin Fukuda HI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Western Zone </a:t>
            </a:r>
            <a:br>
              <a:rPr lang="en-US" dirty="0"/>
            </a:br>
            <a:r>
              <a:rPr lang="en-US" dirty="0"/>
              <a:t>– Diversity Camp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0"/>
          <a:stretch/>
        </p:blipFill>
        <p:spPr>
          <a:xfrm rot="5400000">
            <a:off x="4400550" y="2152650"/>
            <a:ext cx="4724400" cy="4381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1481" r="33333" b="-1481"/>
          <a:stretch/>
        </p:blipFill>
        <p:spPr>
          <a:xfrm rot="5400000">
            <a:off x="1470088" y="1995488"/>
            <a:ext cx="3276600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0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Western Zone </a:t>
            </a:r>
            <a:br>
              <a:rPr lang="en-US" dirty="0"/>
            </a:br>
            <a:r>
              <a:rPr lang="en-US" dirty="0"/>
              <a:t>– Diversity Camp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760244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+mj-lt"/>
              </a:rPr>
              <a:t>PC  delegation</a:t>
            </a:r>
            <a:endParaRPr lang="en-US" sz="3600" b="1" dirty="0">
              <a:solidFill>
                <a:srgbClr val="FFFF00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7" t="6254" r="11525" b="23660"/>
          <a:stretch/>
        </p:blipFill>
        <p:spPr>
          <a:xfrm>
            <a:off x="2286000" y="2406575"/>
            <a:ext cx="6285375" cy="415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/>
              <a:t>Western Zone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– All star team</a:t>
            </a:r>
            <a:br>
              <a:rPr lang="en-US" dirty="0" smtClean="0"/>
            </a:br>
            <a:r>
              <a:rPr lang="en-US" dirty="0" smtClean="0"/>
              <a:t>     black history swim meet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723157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+mj-lt"/>
              </a:rPr>
              <a:t>Washington DC</a:t>
            </a:r>
            <a:endParaRPr lang="en-US" sz="3600" b="1" dirty="0">
              <a:solidFill>
                <a:srgbClr val="FFFF00"/>
              </a:solidFill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" t="23334" r="-1100" b="14445"/>
          <a:stretch/>
        </p:blipFill>
        <p:spPr>
          <a:xfrm>
            <a:off x="1142219" y="2369488"/>
            <a:ext cx="6858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54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USA Swimming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3600" dirty="0"/>
              <a:t>Diversity and Inclusion Committee</a:t>
            </a:r>
          </a:p>
          <a:p>
            <a:pPr marL="0" indent="0" eaLnBrk="1" hangingPunct="1">
              <a:buNone/>
              <a:defRPr/>
            </a:pPr>
            <a:r>
              <a:rPr lang="en-US" sz="2800" u="sng" dirty="0">
                <a:solidFill>
                  <a:srgbClr val="FFFF00"/>
                </a:solidFill>
              </a:rPr>
              <a:t>Mission Statement</a:t>
            </a:r>
            <a:endParaRPr lang="en-US" sz="2800" b="1" i="1" u="sng" dirty="0">
              <a:solidFill>
                <a:srgbClr val="FFFF00"/>
              </a:solidFill>
            </a:endParaRPr>
          </a:p>
          <a:p>
            <a:r>
              <a:rPr lang="en-US" sz="2800" dirty="0"/>
              <a:t>To assist USA Swimming in creating a culture of inclusion and opportunity for people of diverse backgrounds, including, but not limited to, race, age, income, ethnicity, religion, gender, and sexual orientation.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Diversity &amp; Inclusion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443753" y="1739153"/>
            <a:ext cx="8686800" cy="5423647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b="1" u="sng" dirty="0">
                <a:solidFill>
                  <a:srgbClr val="FFFF00"/>
                </a:solidFill>
              </a:rPr>
              <a:t>Committee Members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/>
              <a:t>Chair – Kent Yoshiwara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/>
              <a:t>Zone 1N – Laura Mitchell</a:t>
            </a:r>
          </a:p>
          <a:p>
            <a:pPr lvl="1">
              <a:defRPr/>
            </a:pPr>
            <a:r>
              <a:rPr lang="en-US" sz="2400" dirty="0"/>
              <a:t>Zone 1S – </a:t>
            </a:r>
            <a:r>
              <a:rPr lang="en-US" sz="2400" dirty="0" err="1"/>
              <a:t>Karyn</a:t>
            </a:r>
            <a:r>
              <a:rPr lang="en-US" sz="2400" dirty="0"/>
              <a:t> </a:t>
            </a:r>
            <a:r>
              <a:rPr lang="en-US" sz="2400" dirty="0" err="1"/>
              <a:t>Kikuta</a:t>
            </a:r>
            <a:r>
              <a:rPr lang="en-US" sz="2400" dirty="0"/>
              <a:t>/Veronica </a:t>
            </a:r>
            <a:r>
              <a:rPr lang="en-US" sz="2400" dirty="0" smtClean="0"/>
              <a:t>Hernandez</a:t>
            </a:r>
            <a:endParaRPr lang="en-US" sz="24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/>
              <a:t>Zone 2 – John </a:t>
            </a:r>
            <a:r>
              <a:rPr lang="en-US" sz="2400" dirty="0" err="1" smtClean="0"/>
              <a:t>Schonder</a:t>
            </a:r>
            <a:endParaRPr lang="en-US" sz="24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/>
              <a:t>Zone 3 – Lillian Bautista</a:t>
            </a:r>
            <a:endParaRPr lang="en-US" sz="2400" i="1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/>
              <a:t>Zone 4 – Valerie Rudd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/>
              <a:t>Coaches Committee – ???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dirty="0"/>
              <a:t>Senior Committee – </a:t>
            </a:r>
            <a:r>
              <a:rPr lang="en-US" sz="2400" dirty="0" smtClean="0"/>
              <a:t>Allison Beebe</a:t>
            </a:r>
            <a:endParaRPr lang="en-US" sz="2400" dirty="0"/>
          </a:p>
          <a:p>
            <a:pPr lvl="1">
              <a:lnSpc>
                <a:spcPct val="90000"/>
              </a:lnSpc>
              <a:defRPr/>
            </a:pPr>
            <a:r>
              <a:rPr lang="en-US" sz="2400" dirty="0"/>
              <a:t>Age Group Committee – Kyle </a:t>
            </a:r>
            <a:r>
              <a:rPr lang="en-US" sz="2400" dirty="0" err="1"/>
              <a:t>Kikuta</a:t>
            </a:r>
            <a:endParaRPr lang="en-US" sz="2400" dirty="0"/>
          </a:p>
          <a:p>
            <a:pPr lvl="1">
              <a:lnSpc>
                <a:spcPct val="90000"/>
              </a:lnSpc>
              <a:defRPr/>
            </a:pPr>
            <a:r>
              <a:rPr lang="en-US" sz="2400" dirty="0"/>
              <a:t>Athlete Rep(s) – Sophia Harrison/Brandon Shi/Bianca </a:t>
            </a:r>
            <a:r>
              <a:rPr lang="en-US" sz="2400" dirty="0" err="1" smtClean="0"/>
              <a:t>Yongyuth</a:t>
            </a:r>
            <a:r>
              <a:rPr lang="en-US" sz="2400" dirty="0" smtClean="0"/>
              <a:t>, Cynthia Le</a:t>
            </a:r>
            <a:endParaRPr lang="en-US" sz="2400" dirty="0"/>
          </a:p>
          <a:p>
            <a:pPr lvl="1">
              <a:lnSpc>
                <a:spcPct val="90000"/>
              </a:lnSpc>
              <a:defRPr/>
            </a:pPr>
            <a:r>
              <a:rPr lang="en-US" sz="2400" dirty="0"/>
              <a:t>At-Large – Mike </a:t>
            </a:r>
            <a:r>
              <a:rPr lang="en-US" sz="2400" dirty="0" err="1" smtClean="0"/>
              <a:t>Picardo</a:t>
            </a:r>
            <a:r>
              <a:rPr lang="en-US" sz="2400" dirty="0" smtClean="0"/>
              <a:t>, Marie Lin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USA Swimming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33600"/>
            <a:ext cx="8686800" cy="4495800"/>
          </a:xfrm>
        </p:spPr>
        <p:txBody>
          <a:bodyPr>
            <a:normAutofit fontScale="92500" lnSpcReduction="10000"/>
          </a:bodyPr>
          <a:lstStyle/>
          <a:p>
            <a:r>
              <a:rPr lang="en-US" sz="3000" b="1" dirty="0"/>
              <a:t>Zone Diversity Coordinators met in Indiana</a:t>
            </a:r>
          </a:p>
          <a:p>
            <a:pPr lvl="1"/>
            <a:r>
              <a:rPr lang="en-US" sz="2800" dirty="0"/>
              <a:t>Southern / Central / Eastern / Western</a:t>
            </a:r>
          </a:p>
          <a:p>
            <a:r>
              <a:rPr lang="en-US" sz="3000" b="1" dirty="0"/>
              <a:t>Western Zone Diversity Committee</a:t>
            </a:r>
          </a:p>
          <a:p>
            <a:pPr lvl="1"/>
            <a:r>
              <a:rPr lang="en-US" sz="2800" dirty="0"/>
              <a:t>Meets monthly</a:t>
            </a:r>
          </a:p>
          <a:p>
            <a:r>
              <a:rPr lang="en-US" sz="3000" b="1" dirty="0"/>
              <a:t>Pacific Swimming Diversity highlighted </a:t>
            </a:r>
          </a:p>
          <a:p>
            <a:pPr lvl="1"/>
            <a:r>
              <a:rPr lang="en-US" sz="2600" dirty="0"/>
              <a:t>on USA Swimming Online Coaches Clinic</a:t>
            </a:r>
          </a:p>
          <a:p>
            <a:pPr lvl="1"/>
            <a:endParaRPr lang="en-US" sz="3400" dirty="0"/>
          </a:p>
          <a:p>
            <a:pPr lvl="1"/>
            <a:r>
              <a:rPr lang="en-US" sz="2800" dirty="0"/>
              <a:t>2015 LSC Funding Grant Programs</a:t>
            </a:r>
          </a:p>
          <a:p>
            <a:pPr lvl="1"/>
            <a:r>
              <a:rPr lang="en-US" sz="2800" dirty="0"/>
              <a:t>2016 LSC Diversity Camps / Under represented Athletes</a:t>
            </a:r>
          </a:p>
          <a:p>
            <a:pPr lvl="1"/>
            <a:r>
              <a:rPr lang="en-US" sz="2800" dirty="0"/>
              <a:t>2017  LSC Outreach Registration – National D&amp;I Committee</a:t>
            </a:r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9097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Pacific Swimming - Diversity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5919" y="2209800"/>
            <a:ext cx="8610600" cy="2667000"/>
          </a:xfrm>
        </p:spPr>
        <p:txBody>
          <a:bodyPr>
            <a:normAutofit/>
          </a:bodyPr>
          <a:lstStyle/>
          <a:p>
            <a:r>
              <a:rPr lang="en-US" sz="2400" dirty="0"/>
              <a:t>Questions/Comments</a:t>
            </a:r>
          </a:p>
          <a:p>
            <a:endParaRPr lang="en-US" sz="2400" dirty="0"/>
          </a:p>
          <a:p>
            <a:r>
              <a:rPr lang="en-US" sz="2400" dirty="0"/>
              <a:t>Contact - </a:t>
            </a:r>
          </a:p>
          <a:p>
            <a:pPr lvl="1"/>
            <a:r>
              <a:rPr lang="en-US" b="1" dirty="0"/>
              <a:t>Kent Yoshiwara  </a:t>
            </a:r>
            <a:r>
              <a:rPr lang="en-US" u="sng" dirty="0">
                <a:solidFill>
                  <a:srgbClr val="FFFF00"/>
                </a:solidFill>
              </a:rPr>
              <a:t>diversity@pacswim.org</a:t>
            </a:r>
          </a:p>
        </p:txBody>
      </p:sp>
    </p:spTree>
    <p:extLst>
      <p:ext uri="{BB962C8B-B14F-4D97-AF65-F5344CB8AC3E}">
        <p14:creationId xmlns:p14="http://schemas.microsoft.com/office/powerpoint/2010/main" val="192195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Diversity &amp; Inclusion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809750"/>
            <a:ext cx="8077200" cy="5029200"/>
          </a:xfrm>
        </p:spPr>
        <p:txBody>
          <a:bodyPr>
            <a:normAutofit lnSpcReduction="10000"/>
          </a:bodyPr>
          <a:lstStyle/>
          <a:p>
            <a:pPr marL="118872" indent="0" eaLnBrk="1" hangingPunct="1">
              <a:buNone/>
              <a:defRPr/>
            </a:pPr>
            <a:r>
              <a:rPr lang="en-US" sz="3600" b="1" dirty="0"/>
              <a:t>What are we doing?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PC </a:t>
            </a:r>
            <a:r>
              <a:rPr lang="en-US" dirty="0">
                <a:solidFill>
                  <a:srgbClr val="FFFF00"/>
                </a:solidFill>
              </a:rPr>
              <a:t>Diversity Task Force </a:t>
            </a:r>
            <a:r>
              <a:rPr lang="en-US" dirty="0" smtClean="0"/>
              <a:t>– Next meeting October</a:t>
            </a:r>
            <a:endParaRPr lang="en-US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dirty="0"/>
              <a:t>Diversity Camp – </a:t>
            </a:r>
            <a:r>
              <a:rPr lang="en-US" dirty="0" smtClean="0">
                <a:solidFill>
                  <a:srgbClr val="FFFF00"/>
                </a:solidFill>
              </a:rPr>
              <a:t>Saturday Nov 10</a:t>
            </a:r>
            <a:r>
              <a:rPr lang="en-US" baseline="30000" dirty="0" smtClean="0">
                <a:solidFill>
                  <a:srgbClr val="FFFF00"/>
                </a:solidFill>
              </a:rPr>
              <a:t>th</a:t>
            </a:r>
            <a:r>
              <a:rPr lang="en-US" dirty="0" smtClean="0">
                <a:solidFill>
                  <a:srgbClr val="FFFF00"/>
                </a:solidFill>
              </a:rPr>
              <a:t>, Vallejo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Grant program </a:t>
            </a:r>
            <a:r>
              <a:rPr lang="en-US" dirty="0" smtClean="0"/>
              <a:t>– Spring &amp; Fall, Seasonal Clubs</a:t>
            </a:r>
          </a:p>
          <a:p>
            <a:pPr>
              <a:defRPr/>
            </a:pPr>
            <a:r>
              <a:rPr lang="en-US" dirty="0" smtClean="0"/>
              <a:t>Meet </a:t>
            </a:r>
            <a:r>
              <a:rPr lang="en-US" dirty="0"/>
              <a:t>Reimbursement </a:t>
            </a:r>
            <a:r>
              <a:rPr lang="en-US" dirty="0" smtClean="0"/>
              <a:t>Program  </a:t>
            </a:r>
            <a:r>
              <a:rPr lang="en-US" dirty="0" smtClean="0">
                <a:solidFill>
                  <a:srgbClr val="FFFF00"/>
                </a:solidFill>
              </a:rPr>
              <a:t>(MEFAP)</a:t>
            </a:r>
            <a:endParaRPr lang="en-US" dirty="0">
              <a:solidFill>
                <a:srgbClr val="FFFF00"/>
              </a:solidFill>
            </a:endParaRPr>
          </a:p>
          <a:p>
            <a:pPr>
              <a:defRPr/>
            </a:pPr>
            <a:r>
              <a:rPr lang="en-US" dirty="0"/>
              <a:t>Outreach membership – ($5 Reg) </a:t>
            </a:r>
            <a:r>
              <a:rPr lang="en-US" i="1" dirty="0">
                <a:solidFill>
                  <a:srgbClr val="FFFF00"/>
                </a:solidFill>
              </a:rPr>
              <a:t>new criteria</a:t>
            </a:r>
          </a:p>
          <a:p>
            <a:pPr>
              <a:defRPr/>
            </a:pPr>
            <a:r>
              <a:rPr lang="en-US" dirty="0">
                <a:solidFill>
                  <a:srgbClr val="FFFF00"/>
                </a:solidFill>
              </a:rPr>
              <a:t>Fred Siegrist Diversity Scholarship </a:t>
            </a:r>
            <a:r>
              <a:rPr lang="en-US" dirty="0"/>
              <a:t>(Assist with All Star team Co-Pays)</a:t>
            </a:r>
          </a:p>
          <a:p>
            <a:pPr>
              <a:defRPr/>
            </a:pPr>
            <a:r>
              <a:rPr lang="en-US" dirty="0"/>
              <a:t>WZ Diversity Camp - </a:t>
            </a:r>
            <a:r>
              <a:rPr lang="en-US" dirty="0">
                <a:solidFill>
                  <a:srgbClr val="FFFF00"/>
                </a:solidFill>
              </a:rPr>
              <a:t>June </a:t>
            </a:r>
            <a:r>
              <a:rPr lang="en-US" dirty="0" smtClean="0">
                <a:solidFill>
                  <a:srgbClr val="FFFF00"/>
                </a:solidFill>
              </a:rPr>
              <a:t>2020, To Be Determined</a:t>
            </a:r>
          </a:p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WZ </a:t>
            </a:r>
            <a:r>
              <a:rPr lang="en-US" dirty="0">
                <a:solidFill>
                  <a:srgbClr val="FFFF00"/>
                </a:solidFill>
              </a:rPr>
              <a:t>Diversity Summit </a:t>
            </a:r>
            <a:r>
              <a:rPr lang="en-US" dirty="0"/>
              <a:t>- June 2020, To Be Determined</a:t>
            </a:r>
            <a:endParaRPr lang="en-US" dirty="0" smtClean="0"/>
          </a:p>
          <a:p>
            <a:pPr>
              <a:defRPr/>
            </a:pPr>
            <a:r>
              <a:rPr lang="en-US" i="1" dirty="0" smtClean="0"/>
              <a:t>New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Marketing</a:t>
            </a:r>
            <a:r>
              <a:rPr lang="en-US" dirty="0" smtClean="0"/>
              <a:t> Program</a:t>
            </a:r>
            <a:endParaRPr lang="en-US" dirty="0"/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Diversity &amp; Inclusion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809750"/>
            <a:ext cx="8077200" cy="5029200"/>
          </a:xfrm>
        </p:spPr>
        <p:txBody>
          <a:bodyPr>
            <a:normAutofit/>
          </a:bodyPr>
          <a:lstStyle/>
          <a:p>
            <a:pPr marL="118872" indent="0" eaLnBrk="1" hangingPunct="1">
              <a:buNone/>
              <a:defRPr/>
            </a:pPr>
            <a:r>
              <a:rPr lang="en-US" sz="3600" b="1" dirty="0">
                <a:solidFill>
                  <a:srgbClr val="FFFF00"/>
                </a:solidFill>
              </a:rPr>
              <a:t>Outreach Criteria</a:t>
            </a:r>
          </a:p>
          <a:p>
            <a:pPr lvl="1">
              <a:defRPr/>
            </a:pPr>
            <a:r>
              <a:rPr lang="en-US" sz="3200" dirty="0"/>
              <a:t>SNAP</a:t>
            </a:r>
          </a:p>
          <a:p>
            <a:pPr lvl="1">
              <a:defRPr/>
            </a:pPr>
            <a:r>
              <a:rPr lang="en-US" sz="3200" dirty="0"/>
              <a:t>Individual Free Lunch Program</a:t>
            </a:r>
          </a:p>
          <a:p>
            <a:pPr lvl="1">
              <a:defRPr/>
            </a:pPr>
            <a:r>
              <a:rPr lang="en-US" sz="3200" dirty="0"/>
              <a:t>Covered California/</a:t>
            </a:r>
            <a:r>
              <a:rPr lang="en-US" sz="3200" dirty="0" err="1"/>
              <a:t>MediCal</a:t>
            </a:r>
            <a:endParaRPr lang="en-US" sz="3200" dirty="0"/>
          </a:p>
          <a:p>
            <a:pPr lvl="1">
              <a:defRPr/>
            </a:pPr>
            <a:r>
              <a:rPr lang="en-US" sz="3200" dirty="0"/>
              <a:t>Section 8 Housing</a:t>
            </a:r>
          </a:p>
          <a:p>
            <a:pPr lvl="1">
              <a:defRPr/>
            </a:pPr>
            <a:r>
              <a:rPr lang="en-US" sz="3200" dirty="0"/>
              <a:t>JOBS / </a:t>
            </a:r>
            <a:r>
              <a:rPr lang="en-US" sz="3200" dirty="0" err="1"/>
              <a:t>CalWorks</a:t>
            </a:r>
            <a:endParaRPr lang="en-US" sz="3200" dirty="0"/>
          </a:p>
          <a:p>
            <a:pPr lvl="1">
              <a:defRPr/>
            </a:pPr>
            <a:r>
              <a:rPr lang="en-US" sz="3200" dirty="0"/>
              <a:t>Homeless Coalition</a:t>
            </a:r>
          </a:p>
          <a:p>
            <a:pPr lvl="1">
              <a:defRPr/>
            </a:pPr>
            <a:r>
              <a:rPr lang="en-US" sz="3200" dirty="0"/>
              <a:t>Family Income below the state poverty level</a:t>
            </a:r>
          </a:p>
          <a:p>
            <a:pPr eaLnBrk="1" hangingPunct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96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Diversity Task Force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941576"/>
            <a:ext cx="7391400" cy="491642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/>
              <a:t>Open to all interested in diversity</a:t>
            </a:r>
          </a:p>
          <a:p>
            <a:pPr eaLnBrk="1" hangingPunct="1">
              <a:defRPr/>
            </a:pPr>
            <a:r>
              <a:rPr lang="en-US" dirty="0"/>
              <a:t>Consider joining this group</a:t>
            </a:r>
          </a:p>
          <a:p>
            <a:pPr lvl="1">
              <a:defRPr/>
            </a:pPr>
            <a:r>
              <a:rPr lang="en-US" dirty="0"/>
              <a:t>Swim Parents, </a:t>
            </a:r>
          </a:p>
          <a:p>
            <a:pPr lvl="1">
              <a:defRPr/>
            </a:pPr>
            <a:r>
              <a:rPr lang="en-US" dirty="0"/>
              <a:t>Club Leaders,</a:t>
            </a:r>
          </a:p>
          <a:p>
            <a:pPr lvl="1">
              <a:defRPr/>
            </a:pPr>
            <a:r>
              <a:rPr lang="en-US" dirty="0"/>
              <a:t>Coaches</a:t>
            </a:r>
          </a:p>
          <a:p>
            <a:pPr>
              <a:defRPr/>
            </a:pPr>
            <a:r>
              <a:rPr lang="en-US" dirty="0"/>
              <a:t>Want to learn more?</a:t>
            </a:r>
          </a:p>
          <a:p>
            <a:pPr>
              <a:defRPr/>
            </a:pPr>
            <a:r>
              <a:rPr lang="en-US" dirty="0"/>
              <a:t>Have diversity ideas to share</a:t>
            </a:r>
          </a:p>
          <a:p>
            <a:pPr>
              <a:defRPr/>
            </a:pPr>
            <a:r>
              <a:rPr lang="en-US" dirty="0"/>
              <a:t>No experience necessary</a:t>
            </a:r>
          </a:p>
          <a:p>
            <a:pPr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Contact Kent Yoshiwara</a:t>
            </a:r>
          </a:p>
          <a:p>
            <a:pPr lvl="1">
              <a:defRPr/>
            </a:pPr>
            <a:r>
              <a:rPr lang="en-US" u="sng" dirty="0">
                <a:solidFill>
                  <a:srgbClr val="FFFF00"/>
                </a:solidFill>
              </a:rPr>
              <a:t>diversity@pacswim.org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Diversity &amp; Inclusion 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7315200" cy="4572000"/>
          </a:xfrm>
        </p:spPr>
        <p:txBody>
          <a:bodyPr>
            <a:normAutofit/>
          </a:bodyPr>
          <a:lstStyle/>
          <a:p>
            <a:pPr marL="118872" indent="0" eaLnBrk="1" hangingPunct="1">
              <a:buNone/>
              <a:defRPr/>
            </a:pPr>
            <a:r>
              <a:rPr lang="en-US" sz="3600" b="1" dirty="0"/>
              <a:t>What are we about?</a:t>
            </a:r>
          </a:p>
          <a:p>
            <a:pPr eaLnBrk="1" hangingPunct="1">
              <a:defRPr/>
            </a:pPr>
            <a:r>
              <a:rPr lang="en-US" sz="2400" dirty="0"/>
              <a:t>Increase multicultural, ethnic, and socioeconomic diversity,</a:t>
            </a:r>
          </a:p>
          <a:p>
            <a:pPr eaLnBrk="1" hangingPunct="1">
              <a:defRPr/>
            </a:pPr>
            <a:r>
              <a:rPr lang="en-US" sz="2400" dirty="0"/>
              <a:t>Develop and administer programs,</a:t>
            </a:r>
          </a:p>
          <a:p>
            <a:pPr eaLnBrk="1" hangingPunct="1">
              <a:defRPr/>
            </a:pPr>
            <a:r>
              <a:rPr lang="en-US" sz="2400" dirty="0"/>
              <a:t>Include representation from many areas of the LSC, </a:t>
            </a:r>
          </a:p>
          <a:p>
            <a:pPr eaLnBrk="1" hangingPunct="1">
              <a:defRPr/>
            </a:pPr>
            <a:r>
              <a:rPr lang="en-US" sz="2400" dirty="0"/>
              <a:t>Evaluate funding proposals,</a:t>
            </a:r>
          </a:p>
          <a:p>
            <a:pPr eaLnBrk="1" hangingPunct="1">
              <a:defRPr/>
            </a:pPr>
            <a:r>
              <a:rPr lang="en-US" sz="2400" dirty="0"/>
              <a:t>Recommend programs to the Board of Directors</a:t>
            </a:r>
          </a:p>
        </p:txBody>
      </p:sp>
    </p:spTree>
    <p:extLst>
      <p:ext uri="{BB962C8B-B14F-4D97-AF65-F5344CB8AC3E}">
        <p14:creationId xmlns:p14="http://schemas.microsoft.com/office/powerpoint/2010/main" val="136813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Diversity Camp - </a:t>
            </a:r>
            <a:r>
              <a:rPr lang="en-US" dirty="0" smtClean="0"/>
              <a:t>2017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EE9207CE-EEE0-43B4-AF97-2B5F82754C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76600"/>
            <a:ext cx="9144000" cy="21369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68727F1-1C9E-42B3-96FD-93376EFCB79C}"/>
              </a:ext>
            </a:extLst>
          </p:cNvPr>
          <p:cNvSpPr txBox="1"/>
          <p:nvPr/>
        </p:nvSpPr>
        <p:spPr>
          <a:xfrm>
            <a:off x="1066800" y="2133600"/>
            <a:ext cx="701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Frank </a:t>
            </a:r>
            <a:r>
              <a:rPr lang="en-US" sz="2800" dirty="0" err="1" smtClean="0">
                <a:solidFill>
                  <a:srgbClr val="FFFF00"/>
                </a:solidFill>
              </a:rPr>
              <a:t>Fiscalini</a:t>
            </a:r>
            <a:r>
              <a:rPr lang="en-US" sz="2800" dirty="0" smtClean="0">
                <a:solidFill>
                  <a:srgbClr val="FFFF00"/>
                </a:solidFill>
              </a:rPr>
              <a:t> Swim Center </a:t>
            </a:r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>
                <a:solidFill>
                  <a:srgbClr val="FFFF00"/>
                </a:solidFill>
              </a:rPr>
              <a:t>at Independence High School </a:t>
            </a:r>
          </a:p>
        </p:txBody>
      </p:sp>
    </p:spTree>
    <p:extLst>
      <p:ext uri="{BB962C8B-B14F-4D97-AF65-F5344CB8AC3E}">
        <p14:creationId xmlns:p14="http://schemas.microsoft.com/office/powerpoint/2010/main" val="29556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2" r="29499" b="26587"/>
          <a:stretch/>
        </p:blipFill>
        <p:spPr>
          <a:xfrm>
            <a:off x="5105400" y="1408177"/>
            <a:ext cx="4038600" cy="55817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852" y="1408177"/>
            <a:ext cx="5135252" cy="33095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81400"/>
            <a:ext cx="5131970" cy="3408547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85800" y="228600"/>
            <a:ext cx="7848600" cy="11795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cap="none" dirty="0" smtClean="0"/>
              <a:t>DIVERSITY &amp; INCLUSION CAMP</a:t>
            </a:r>
            <a:endParaRPr lang="en-US" cap="none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9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XPRESSPPTPLUGIN" val="ComTe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1309</TotalTime>
  <Words>716</Words>
  <Application>Microsoft Office PowerPoint</Application>
  <PresentationFormat>On-screen Show (4:3)</PresentationFormat>
  <Paragraphs>202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Corbel</vt:lpstr>
      <vt:lpstr>Tahoma</vt:lpstr>
      <vt:lpstr>Wingdings</vt:lpstr>
      <vt:lpstr>Banded</vt:lpstr>
      <vt:lpstr>Diversity &amp; Inclusion</vt:lpstr>
      <vt:lpstr>Overview</vt:lpstr>
      <vt:lpstr>Diversity &amp; Inclusion</vt:lpstr>
      <vt:lpstr>Diversity &amp; Inclusion</vt:lpstr>
      <vt:lpstr>Diversity &amp; Inclusion</vt:lpstr>
      <vt:lpstr>Diversity Task Force</vt:lpstr>
      <vt:lpstr>Diversity &amp; Inclusion </vt:lpstr>
      <vt:lpstr>Diversity Camp - 2017</vt:lpstr>
      <vt:lpstr>PowerPoint Presentation</vt:lpstr>
      <vt:lpstr>PowerPoint Presentation</vt:lpstr>
      <vt:lpstr>PowerPoint Presentation</vt:lpstr>
      <vt:lpstr>DIVERSITY &amp; INCLUSION SUMMIT</vt:lpstr>
      <vt:lpstr>DIVERSITY &amp; INCLUSION SUMMIT</vt:lpstr>
      <vt:lpstr>Diversity Camp - 2018</vt:lpstr>
      <vt:lpstr>Diversity Summit - 2018</vt:lpstr>
      <vt:lpstr>Grants – Awarded</vt:lpstr>
      <vt:lpstr>Grants – Awarded</vt:lpstr>
      <vt:lpstr>Grants - 2018</vt:lpstr>
      <vt:lpstr>Marketing Program</vt:lpstr>
      <vt:lpstr>Marketing Program</vt:lpstr>
      <vt:lpstr>Marketing Program</vt:lpstr>
      <vt:lpstr>Cal Aquatics Day</vt:lpstr>
      <vt:lpstr>Diversity &amp; Inclusion Award</vt:lpstr>
      <vt:lpstr>Diversity &amp; Inclusion Award</vt:lpstr>
      <vt:lpstr>Western Zone</vt:lpstr>
      <vt:lpstr>Western Zone  – Diversity Camp</vt:lpstr>
      <vt:lpstr>Western Zone  – Diversity Camp</vt:lpstr>
      <vt:lpstr>Western Zone    – All star team      black history swim meet</vt:lpstr>
      <vt:lpstr>USA Swimming</vt:lpstr>
      <vt:lpstr>USA Swimming</vt:lpstr>
      <vt:lpstr>Pacific Swimming - Diversity</vt:lpstr>
    </vt:vector>
  </TitlesOfParts>
  <Company>Kaiser Permanente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Pacific Swimming</dc:title>
  <dc:creator>yoshiwke</dc:creator>
  <cp:lastModifiedBy>Kent Yoshiwara</cp:lastModifiedBy>
  <cp:revision>130</cp:revision>
  <cp:lastPrinted>2013-10-13T05:40:01Z</cp:lastPrinted>
  <dcterms:created xsi:type="dcterms:W3CDTF">2008-11-22T00:04:58Z</dcterms:created>
  <dcterms:modified xsi:type="dcterms:W3CDTF">2018-10-14T05:25:17Z</dcterms:modified>
</cp:coreProperties>
</file>