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9" r:id="rId1"/>
  </p:sldMasterIdLst>
  <p:notesMasterIdLst>
    <p:notesMasterId r:id="rId10"/>
  </p:notesMasterIdLst>
  <p:handoutMasterIdLst>
    <p:handoutMasterId r:id="rId11"/>
  </p:handoutMasterIdLst>
  <p:sldIdLst>
    <p:sldId id="256" r:id="rId2"/>
    <p:sldId id="287" r:id="rId3"/>
    <p:sldId id="262" r:id="rId4"/>
    <p:sldId id="316" r:id="rId5"/>
    <p:sldId id="321" r:id="rId6"/>
    <p:sldId id="324" r:id="rId7"/>
    <p:sldId id="271" r:id="rId8"/>
    <p:sldId id="309" r:id="rId9"/>
  </p:sldIdLst>
  <p:sldSz cx="9144000" cy="6858000" type="screen4x3"/>
  <p:notesSz cx="7315200" cy="9601200"/>
  <p:custDataLst>
    <p:tags r:id="rId12"/>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35" autoAdjust="0"/>
    <p:restoredTop sz="89482" autoAdjust="0"/>
  </p:normalViewPr>
  <p:slideViewPr>
    <p:cSldViewPr>
      <p:cViewPr varScale="1">
        <p:scale>
          <a:sx n="76" d="100"/>
          <a:sy n="76" d="100"/>
        </p:scale>
        <p:origin x="1134" y="-426"/>
      </p:cViewPr>
      <p:guideLst>
        <p:guide orient="horz" pos="2160"/>
        <p:guide pos="2880"/>
      </p:guideLst>
    </p:cSldViewPr>
  </p:slideViewPr>
  <p:outlineViewPr>
    <p:cViewPr>
      <p:scale>
        <a:sx n="33" d="100"/>
        <a:sy n="33" d="100"/>
      </p:scale>
      <p:origin x="0" y="819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70238" cy="479425"/>
          </a:xfrm>
          <a:prstGeom prst="rect">
            <a:avLst/>
          </a:prstGeom>
        </p:spPr>
        <p:txBody>
          <a:bodyPr vert="horz" lIns="91426" tIns="45713" rIns="91426" bIns="45713" rtlCol="0"/>
          <a:lstStyle>
            <a:lvl1pPr algn="l">
              <a:defRPr sz="1200"/>
            </a:lvl1pPr>
          </a:lstStyle>
          <a:p>
            <a:endParaRPr lang="en-US" dirty="0"/>
          </a:p>
        </p:txBody>
      </p:sp>
      <p:sp>
        <p:nvSpPr>
          <p:cNvPr id="3" name="Date Placeholder 2"/>
          <p:cNvSpPr>
            <a:spLocks noGrp="1"/>
          </p:cNvSpPr>
          <p:nvPr>
            <p:ph type="dt" sz="quarter" idx="1"/>
          </p:nvPr>
        </p:nvSpPr>
        <p:spPr>
          <a:xfrm>
            <a:off x="4143375" y="1"/>
            <a:ext cx="3170238" cy="479425"/>
          </a:xfrm>
          <a:prstGeom prst="rect">
            <a:avLst/>
          </a:prstGeom>
        </p:spPr>
        <p:txBody>
          <a:bodyPr vert="horz" lIns="91426" tIns="45713" rIns="91426" bIns="45713" rtlCol="0"/>
          <a:lstStyle>
            <a:lvl1pPr algn="r">
              <a:defRPr sz="1200"/>
            </a:lvl1pPr>
          </a:lstStyle>
          <a:p>
            <a:fld id="{F506DBD5-D526-4809-9C8E-32136175F516}" type="datetimeFigureOut">
              <a:rPr lang="en-US" smtClean="0"/>
              <a:pPr/>
              <a:t>5/17/2023</a:t>
            </a:fld>
            <a:endParaRPr lang="en-US" dirty="0"/>
          </a:p>
        </p:txBody>
      </p:sp>
      <p:sp>
        <p:nvSpPr>
          <p:cNvPr id="4" name="Footer Placeholder 3"/>
          <p:cNvSpPr>
            <a:spLocks noGrp="1"/>
          </p:cNvSpPr>
          <p:nvPr>
            <p:ph type="ftr" sz="quarter" idx="2"/>
          </p:nvPr>
        </p:nvSpPr>
        <p:spPr>
          <a:xfrm>
            <a:off x="0" y="9120188"/>
            <a:ext cx="3170238" cy="479425"/>
          </a:xfrm>
          <a:prstGeom prst="rect">
            <a:avLst/>
          </a:prstGeom>
        </p:spPr>
        <p:txBody>
          <a:bodyPr vert="horz" lIns="91426" tIns="45713" rIns="91426" bIns="45713" rtlCol="0" anchor="b"/>
          <a:lstStyle>
            <a:lvl1pPr algn="l">
              <a:defRPr sz="1200"/>
            </a:lvl1pPr>
          </a:lstStyle>
          <a:p>
            <a:endParaRPr lang="en-US" dirty="0"/>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26" tIns="45713" rIns="91426" bIns="45713" rtlCol="0" anchor="b"/>
          <a:lstStyle>
            <a:lvl1pPr algn="r">
              <a:defRPr sz="1200"/>
            </a:lvl1pPr>
          </a:lstStyle>
          <a:p>
            <a:fld id="{000C91E8-5DC0-4916-BFD6-01E7357C7134}" type="slidenum">
              <a:rPr lang="en-US" smtClean="0"/>
              <a:pPr/>
              <a:t>‹#›</a:t>
            </a:fld>
            <a:endParaRPr lang="en-US" dirty="0"/>
          </a:p>
        </p:txBody>
      </p:sp>
    </p:spTree>
    <p:extLst>
      <p:ext uri="{BB962C8B-B14F-4D97-AF65-F5344CB8AC3E}">
        <p14:creationId xmlns:p14="http://schemas.microsoft.com/office/powerpoint/2010/main" val="16343750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24501184-AFF3-4A72-AB37-5FF45988C4CA}" type="datetimeFigureOut">
              <a:rPr lang="en-US" smtClean="0"/>
              <a:t>5/17/2023</a:t>
            </a:fld>
            <a:endParaRPr lang="en-US" dirty="0"/>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C4126BAB-1470-43CD-82FA-BAECCEF38167}" type="slidenum">
              <a:rPr lang="en-US" smtClean="0"/>
              <a:t>‹#›</a:t>
            </a:fld>
            <a:endParaRPr lang="en-US" dirty="0"/>
          </a:p>
        </p:txBody>
      </p:sp>
    </p:spTree>
    <p:extLst>
      <p:ext uri="{BB962C8B-B14F-4D97-AF65-F5344CB8AC3E}">
        <p14:creationId xmlns:p14="http://schemas.microsoft.com/office/powerpoint/2010/main" val="17539365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3200" dirty="0"/>
              <a:t>Inspiring a passion for swimming and making a difference in the livers of our members</a:t>
            </a:r>
          </a:p>
        </p:txBody>
      </p:sp>
      <p:sp>
        <p:nvSpPr>
          <p:cNvPr id="4" name="Slide Number Placeholder 3"/>
          <p:cNvSpPr>
            <a:spLocks noGrp="1"/>
          </p:cNvSpPr>
          <p:nvPr>
            <p:ph type="sldNum" sz="quarter" idx="10"/>
          </p:nvPr>
        </p:nvSpPr>
        <p:spPr/>
        <p:txBody>
          <a:bodyPr/>
          <a:lstStyle/>
          <a:p>
            <a:fld id="{C4126BAB-1470-43CD-82FA-BAECCEF38167}" type="slidenum">
              <a:rPr lang="en-US" smtClean="0"/>
              <a:t>1</a:t>
            </a:fld>
            <a:endParaRPr lang="en-US" dirty="0"/>
          </a:p>
        </p:txBody>
      </p:sp>
    </p:spTree>
    <p:extLst>
      <p:ext uri="{BB962C8B-B14F-4D97-AF65-F5344CB8AC3E}">
        <p14:creationId xmlns:p14="http://schemas.microsoft.com/office/powerpoint/2010/main" val="4854694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126BAB-1470-43CD-82FA-BAECCEF38167}" type="slidenum">
              <a:rPr lang="en-US" smtClean="0"/>
              <a:t>2</a:t>
            </a:fld>
            <a:endParaRPr lang="en-US" dirty="0"/>
          </a:p>
        </p:txBody>
      </p:sp>
    </p:spTree>
    <p:extLst>
      <p:ext uri="{BB962C8B-B14F-4D97-AF65-F5344CB8AC3E}">
        <p14:creationId xmlns:p14="http://schemas.microsoft.com/office/powerpoint/2010/main" val="37123709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 on this list is the Translation program</a:t>
            </a:r>
          </a:p>
        </p:txBody>
      </p:sp>
      <p:sp>
        <p:nvSpPr>
          <p:cNvPr id="4" name="Slide Number Placeholder 3"/>
          <p:cNvSpPr>
            <a:spLocks noGrp="1"/>
          </p:cNvSpPr>
          <p:nvPr>
            <p:ph type="sldNum" sz="quarter" idx="10"/>
          </p:nvPr>
        </p:nvSpPr>
        <p:spPr/>
        <p:txBody>
          <a:bodyPr/>
          <a:lstStyle/>
          <a:p>
            <a:fld id="{C4126BAB-1470-43CD-82FA-BAECCEF38167}" type="slidenum">
              <a:rPr lang="en-US" smtClean="0"/>
              <a:t>3</a:t>
            </a:fld>
            <a:endParaRPr lang="en-US" dirty="0"/>
          </a:p>
        </p:txBody>
      </p:sp>
    </p:spTree>
    <p:extLst>
      <p:ext uri="{BB962C8B-B14F-4D97-AF65-F5344CB8AC3E}">
        <p14:creationId xmlns:p14="http://schemas.microsoft.com/office/powerpoint/2010/main" val="30839310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126BAB-1470-43CD-82FA-BAECCEF38167}" type="slidenum">
              <a:rPr lang="en-US" smtClean="0"/>
              <a:t>4</a:t>
            </a:fld>
            <a:endParaRPr lang="en-US" dirty="0"/>
          </a:p>
        </p:txBody>
      </p:sp>
    </p:spTree>
    <p:extLst>
      <p:ext uri="{BB962C8B-B14F-4D97-AF65-F5344CB8AC3E}">
        <p14:creationId xmlns:p14="http://schemas.microsoft.com/office/powerpoint/2010/main" val="34558235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184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BFC4533-E354-4F11-9C8C-2FEE0FD6BA51}" type="slidenum">
              <a:rPr lang="en-US">
                <a:latin typeface="Tahoma" pitchFamily="34" charset="0"/>
              </a:rPr>
              <a:pPr/>
              <a:t>5</a:t>
            </a:fld>
            <a:endParaRPr lang="en-US">
              <a:latin typeface="Tahoma" pitchFamily="34" charset="0"/>
            </a:endParaRPr>
          </a:p>
        </p:txBody>
      </p:sp>
    </p:spTree>
    <p:extLst>
      <p:ext uri="{BB962C8B-B14F-4D97-AF65-F5344CB8AC3E}">
        <p14:creationId xmlns:p14="http://schemas.microsoft.com/office/powerpoint/2010/main" val="20144090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184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BFC4533-E354-4F11-9C8C-2FEE0FD6BA51}" type="slidenum">
              <a:rPr lang="en-US">
                <a:latin typeface="Tahoma" pitchFamily="34" charset="0"/>
              </a:rPr>
              <a:pPr/>
              <a:t>6</a:t>
            </a:fld>
            <a:endParaRPr lang="en-US">
              <a:latin typeface="Tahoma" pitchFamily="34" charset="0"/>
            </a:endParaRPr>
          </a:p>
        </p:txBody>
      </p:sp>
    </p:spTree>
    <p:extLst>
      <p:ext uri="{BB962C8B-B14F-4D97-AF65-F5344CB8AC3E}">
        <p14:creationId xmlns:p14="http://schemas.microsoft.com/office/powerpoint/2010/main" val="19391683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126BAB-1470-43CD-82FA-BAECCEF38167}" type="slidenum">
              <a:rPr lang="en-US" smtClean="0"/>
              <a:t>7</a:t>
            </a:fld>
            <a:endParaRPr lang="en-US" dirty="0"/>
          </a:p>
        </p:txBody>
      </p:sp>
    </p:spTree>
    <p:extLst>
      <p:ext uri="{BB962C8B-B14F-4D97-AF65-F5344CB8AC3E}">
        <p14:creationId xmlns:p14="http://schemas.microsoft.com/office/powerpoint/2010/main" val="39600012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126BAB-1470-43CD-82FA-BAECCEF38167}" type="slidenum">
              <a:rPr lang="en-US" smtClean="0"/>
              <a:t>8</a:t>
            </a:fld>
            <a:endParaRPr lang="en-US" dirty="0"/>
          </a:p>
        </p:txBody>
      </p:sp>
    </p:spTree>
    <p:extLst>
      <p:ext uri="{BB962C8B-B14F-4D97-AF65-F5344CB8AC3E}">
        <p14:creationId xmlns:p14="http://schemas.microsoft.com/office/powerpoint/2010/main" val="33348163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Rectangle 6"/>
          <p:cNvSpPr/>
          <p:nvPr/>
        </p:nvSpPr>
        <p:spPr>
          <a:xfrm>
            <a:off x="-5132" y="2059012"/>
            <a:ext cx="9146751"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74319" y="2166365"/>
            <a:ext cx="8603674" cy="1739347"/>
          </a:xfrm>
        </p:spPr>
        <p:txBody>
          <a:bodyPr tIns="45720" bIns="45720" anchor="ctr">
            <a:normAutofit/>
          </a:bodyPr>
          <a:lstStyle>
            <a:lvl1pPr algn="ctr">
              <a:lnSpc>
                <a:spcPct val="80000"/>
              </a:lnSpc>
              <a:defRPr sz="6000" spc="0" baseline="0"/>
            </a:lvl1pPr>
          </a:lstStyle>
          <a:p>
            <a:r>
              <a:rPr lang="en-US"/>
              <a:t>Click to edit Master title style</a:t>
            </a:r>
            <a:endParaRPr lang="en-US" dirty="0"/>
          </a:p>
        </p:txBody>
      </p:sp>
      <p:sp>
        <p:nvSpPr>
          <p:cNvPr id="3" name="Subtitle 2"/>
          <p:cNvSpPr>
            <a:spLocks noGrp="1"/>
          </p:cNvSpPr>
          <p:nvPr>
            <p:ph type="subTitle" idx="1"/>
          </p:nvPr>
        </p:nvSpPr>
        <p:spPr>
          <a:xfrm>
            <a:off x="1143000" y="3992086"/>
            <a:ext cx="6858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26CD3993-3760-4A43-8690-D97655FDF642}" type="slidenum">
              <a:rPr lang="en-US" smtClean="0"/>
              <a:pPr>
                <a:defRPr/>
              </a:pPr>
              <a:t>‹#›</a:t>
            </a:fld>
            <a:endParaRPr lang="en-US" dirty="0"/>
          </a:p>
        </p:txBody>
      </p:sp>
    </p:spTree>
    <p:extLst>
      <p:ext uri="{BB962C8B-B14F-4D97-AF65-F5344CB8AC3E}">
        <p14:creationId xmlns:p14="http://schemas.microsoft.com/office/powerpoint/2010/main" val="81605531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EC58E4C1-41C8-492F-8DFB-C8B56C345F4F}" type="slidenum">
              <a:rPr lang="en-US" smtClean="0"/>
              <a:pPr>
                <a:defRPr/>
              </a:pPr>
              <a:t>‹#›</a:t>
            </a:fld>
            <a:endParaRPr lang="en-US" dirty="0"/>
          </a:p>
        </p:txBody>
      </p:sp>
    </p:spTree>
    <p:extLst>
      <p:ext uri="{BB962C8B-B14F-4D97-AF65-F5344CB8AC3E}">
        <p14:creationId xmlns:p14="http://schemas.microsoft.com/office/powerpoint/2010/main" val="33337385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764484" y="0"/>
            <a:ext cx="20574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870468" y="609600"/>
            <a:ext cx="1801785"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609600"/>
            <a:ext cx="5979968"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422855"/>
            <a:ext cx="2057397" cy="365125"/>
          </a:xfrm>
        </p:spPr>
        <p:txBody>
          <a:bodyPr/>
          <a:lstStyle/>
          <a:p>
            <a:pPr>
              <a:defRPr/>
            </a:pPr>
            <a:endParaRPr lang="en-US" dirty="0"/>
          </a:p>
        </p:txBody>
      </p:sp>
      <p:sp>
        <p:nvSpPr>
          <p:cNvPr id="5" name="Footer Placeholder 4"/>
          <p:cNvSpPr>
            <a:spLocks noGrp="1"/>
          </p:cNvSpPr>
          <p:nvPr>
            <p:ph type="ftr" sz="quarter" idx="11"/>
          </p:nvPr>
        </p:nvSpPr>
        <p:spPr>
          <a:xfrm>
            <a:off x="2832102" y="6422855"/>
            <a:ext cx="3209752" cy="365125"/>
          </a:xfrm>
        </p:spPr>
        <p:txBody>
          <a:bodyPr/>
          <a:lstStyle/>
          <a:p>
            <a:pPr>
              <a:defRPr/>
            </a:pPr>
            <a:endParaRPr lang="en-US" dirty="0"/>
          </a:p>
        </p:txBody>
      </p:sp>
      <p:sp>
        <p:nvSpPr>
          <p:cNvPr id="6" name="Slide Number Placeholder 5"/>
          <p:cNvSpPr>
            <a:spLocks noGrp="1"/>
          </p:cNvSpPr>
          <p:nvPr>
            <p:ph type="sldNum" sz="quarter" idx="12"/>
          </p:nvPr>
        </p:nvSpPr>
        <p:spPr>
          <a:xfrm>
            <a:off x="6054787" y="6422855"/>
            <a:ext cx="659819" cy="365125"/>
          </a:xfrm>
        </p:spPr>
        <p:txBody>
          <a:bodyPr/>
          <a:lstStyle/>
          <a:p>
            <a:pPr>
              <a:defRPr/>
            </a:pPr>
            <a:fld id="{4A8BB424-F161-4B84-930A-4904AFEF4657}" type="slidenum">
              <a:rPr lang="en-US" smtClean="0"/>
              <a:pPr>
                <a:defRPr/>
              </a:pPr>
              <a:t>‹#›</a:t>
            </a:fld>
            <a:endParaRPr lang="en-US" dirty="0"/>
          </a:p>
        </p:txBody>
      </p:sp>
    </p:spTree>
    <p:extLst>
      <p:ext uri="{BB962C8B-B14F-4D97-AF65-F5344CB8AC3E}">
        <p14:creationId xmlns:p14="http://schemas.microsoft.com/office/powerpoint/2010/main" val="28446311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B24A16F0-BC97-4B06-B777-266B24F5B7B1}" type="slidenum">
              <a:rPr lang="en-US" smtClean="0"/>
              <a:pPr>
                <a:defRPr/>
              </a:pPr>
              <a:t>‹#›</a:t>
            </a:fld>
            <a:endParaRPr lang="en-US" dirty="0"/>
          </a:p>
        </p:txBody>
      </p:sp>
    </p:spTree>
    <p:extLst>
      <p:ext uri="{BB962C8B-B14F-4D97-AF65-F5344CB8AC3E}">
        <p14:creationId xmlns:p14="http://schemas.microsoft.com/office/powerpoint/2010/main" val="25388272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Rectangle 6"/>
          <p:cNvSpPr/>
          <p:nvPr/>
        </p:nvSpPr>
        <p:spPr>
          <a:xfrm>
            <a:off x="-5132" y="2059012"/>
            <a:ext cx="9146751"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24893" y="2208879"/>
            <a:ext cx="7886700" cy="1676400"/>
          </a:xfrm>
        </p:spPr>
        <p:txBody>
          <a:bodyPr anchor="ctr">
            <a:noAutofit/>
          </a:bodyPr>
          <a:lstStyle>
            <a:lvl1pPr algn="ctr">
              <a:lnSpc>
                <a:spcPct val="80000"/>
              </a:lnSpc>
              <a:defRPr sz="6000" b="0" spc="0" baseline="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4893" y="4006171"/>
            <a:ext cx="78867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pPr>
              <a:defRPr/>
            </a:pPr>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pPr>
              <a:defRPr/>
            </a:pPr>
            <a:fld id="{4D517B27-CE84-4170-A82C-56A45DB432C5}" type="slidenum">
              <a:rPr lang="en-US" smtClean="0"/>
              <a:pPr>
                <a:defRPr/>
              </a:pPr>
              <a:t>‹#›</a:t>
            </a:fld>
            <a:endParaRPr lang="en-US" dirty="0"/>
          </a:p>
        </p:txBody>
      </p:sp>
    </p:spTree>
    <p:extLst>
      <p:ext uri="{BB962C8B-B14F-4D97-AF65-F5344CB8AC3E}">
        <p14:creationId xmlns:p14="http://schemas.microsoft.com/office/powerpoint/2010/main" val="606535571"/>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797"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800600"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4A695247-66CC-4DE9-A5F4-FBE761F6F0BC}" type="slidenum">
              <a:rPr lang="en-US" smtClean="0"/>
              <a:pPr>
                <a:defRPr/>
              </a:pPr>
              <a:t>‹#›</a:t>
            </a:fld>
            <a:endParaRPr lang="en-US" dirty="0"/>
          </a:p>
        </p:txBody>
      </p:sp>
    </p:spTree>
    <p:extLst>
      <p:ext uri="{BB962C8B-B14F-4D97-AF65-F5344CB8AC3E}">
        <p14:creationId xmlns:p14="http://schemas.microsoft.com/office/powerpoint/2010/main" val="3828159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685800"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0" y="2656566"/>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00428"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800428" y="2656564"/>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endParaRPr lang="en-US" dirty="0"/>
          </a:p>
        </p:txBody>
      </p:sp>
      <p:sp>
        <p:nvSpPr>
          <p:cNvPr id="8" name="Footer Placeholder 7"/>
          <p:cNvSpPr>
            <a:spLocks noGrp="1"/>
          </p:cNvSpPr>
          <p:nvPr>
            <p:ph type="ftr" sz="quarter" idx="11"/>
          </p:nvPr>
        </p:nvSpPr>
        <p:spPr/>
        <p:txBody>
          <a:bodyPr/>
          <a:lstStyle/>
          <a:p>
            <a:pPr>
              <a:defRPr/>
            </a:pPr>
            <a:endParaRPr lang="en-US" dirty="0"/>
          </a:p>
        </p:txBody>
      </p:sp>
      <p:sp>
        <p:nvSpPr>
          <p:cNvPr id="9" name="Slide Number Placeholder 8"/>
          <p:cNvSpPr>
            <a:spLocks noGrp="1"/>
          </p:cNvSpPr>
          <p:nvPr>
            <p:ph type="sldNum" sz="quarter" idx="12"/>
          </p:nvPr>
        </p:nvSpPr>
        <p:spPr/>
        <p:txBody>
          <a:bodyPr/>
          <a:lstStyle/>
          <a:p>
            <a:pPr>
              <a:defRPr/>
            </a:pPr>
            <a:fld id="{6F5FB8A3-FC39-4ED2-B5D0-3FC09E673CB6}" type="slidenum">
              <a:rPr lang="en-US" smtClean="0"/>
              <a:pPr>
                <a:defRPr/>
              </a:pPr>
              <a:t>‹#›</a:t>
            </a:fld>
            <a:endParaRPr lang="en-US" dirty="0"/>
          </a:p>
        </p:txBody>
      </p:sp>
    </p:spTree>
    <p:extLst>
      <p:ext uri="{BB962C8B-B14F-4D97-AF65-F5344CB8AC3E}">
        <p14:creationId xmlns:p14="http://schemas.microsoft.com/office/powerpoint/2010/main" val="3528648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CF908EED-9C5A-4F35-BB56-510A409DD83A}" type="slidenum">
              <a:rPr lang="en-US" smtClean="0"/>
              <a:pPr>
                <a:defRPr/>
              </a:pPr>
              <a:t>‹#›</a:t>
            </a:fld>
            <a:endParaRPr lang="en-US" dirty="0"/>
          </a:p>
        </p:txBody>
      </p:sp>
    </p:spTree>
    <p:extLst>
      <p:ext uri="{BB962C8B-B14F-4D97-AF65-F5344CB8AC3E}">
        <p14:creationId xmlns:p14="http://schemas.microsoft.com/office/powerpoint/2010/main" val="2916245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dirty="0"/>
          </a:p>
        </p:txBody>
      </p:sp>
      <p:sp>
        <p:nvSpPr>
          <p:cNvPr id="3" name="Footer Placeholder 2"/>
          <p:cNvSpPr>
            <a:spLocks noGrp="1"/>
          </p:cNvSpPr>
          <p:nvPr>
            <p:ph type="ftr" sz="quarter" idx="11"/>
          </p:nvPr>
        </p:nvSpPr>
        <p:spPr/>
        <p:txBody>
          <a:bodyPr/>
          <a:lstStyle/>
          <a:p>
            <a:pPr>
              <a:defRPr/>
            </a:pPr>
            <a:endParaRPr lang="en-US" dirty="0"/>
          </a:p>
        </p:txBody>
      </p:sp>
      <p:sp>
        <p:nvSpPr>
          <p:cNvPr id="4" name="Slide Number Placeholder 3"/>
          <p:cNvSpPr>
            <a:spLocks noGrp="1"/>
          </p:cNvSpPr>
          <p:nvPr>
            <p:ph type="sldNum" sz="quarter" idx="12"/>
          </p:nvPr>
        </p:nvSpPr>
        <p:spPr/>
        <p:txBody>
          <a:bodyPr/>
          <a:lstStyle/>
          <a:p>
            <a:pPr>
              <a:defRPr/>
            </a:pPr>
            <a:fld id="{308C3996-D07A-4EC4-BD91-A6DD98712ED6}" type="slidenum">
              <a:rPr lang="en-US" smtClean="0"/>
              <a:pPr>
                <a:defRPr/>
              </a:pPr>
              <a:t>‹#›</a:t>
            </a:fld>
            <a:endParaRPr lang="en-US" dirty="0"/>
          </a:p>
        </p:txBody>
      </p:sp>
    </p:spTree>
    <p:extLst>
      <p:ext uri="{BB962C8B-B14F-4D97-AF65-F5344CB8AC3E}">
        <p14:creationId xmlns:p14="http://schemas.microsoft.com/office/powerpoint/2010/main" val="3847799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685800" y="2148840"/>
            <a:ext cx="4572000" cy="38404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892568" y="2147487"/>
            <a:ext cx="2560320" cy="3432319"/>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48FCEB45-748A-47D0-973C-5CF81F29E79F}" type="slidenum">
              <a:rPr lang="en-US" smtClean="0"/>
              <a:pPr>
                <a:defRPr/>
              </a:pPr>
              <a:t>‹#›</a:t>
            </a:fld>
            <a:endParaRPr lang="en-US" dirty="0"/>
          </a:p>
        </p:txBody>
      </p:sp>
    </p:spTree>
    <p:extLst>
      <p:ext uri="{BB962C8B-B14F-4D97-AF65-F5344CB8AC3E}">
        <p14:creationId xmlns:p14="http://schemas.microsoft.com/office/powerpoint/2010/main" val="5663633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Picture Placeholder 2"/>
          <p:cNvSpPr>
            <a:spLocks noGrp="1" noChangeAspect="1"/>
          </p:cNvSpPr>
          <p:nvPr>
            <p:ph type="pic" idx="1"/>
          </p:nvPr>
        </p:nvSpPr>
        <p:spPr>
          <a:xfrm>
            <a:off x="685800" y="2211494"/>
            <a:ext cx="4754880" cy="384048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5885351" y="2150621"/>
            <a:ext cx="2560320" cy="3429000"/>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5BBA0289-9D32-4914-A109-6A5064D769AA}" type="slidenum">
              <a:rPr lang="en-US" smtClean="0"/>
              <a:pPr>
                <a:defRPr/>
              </a:pPr>
              <a:t>‹#›</a:t>
            </a:fld>
            <a:endParaRPr lang="en-US" dirty="0"/>
          </a:p>
        </p:txBody>
      </p:sp>
    </p:spTree>
    <p:extLst>
      <p:ext uri="{BB962C8B-B14F-4D97-AF65-F5344CB8AC3E}">
        <p14:creationId xmlns:p14="http://schemas.microsoft.com/office/powerpoint/2010/main" val="15327877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362" y="176109"/>
            <a:ext cx="9141714"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685019" y="284176"/>
            <a:ext cx="7772400" cy="15087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019" y="2011680"/>
            <a:ext cx="7772400" cy="420624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1557" y="6422855"/>
            <a:ext cx="2595043" cy="365125"/>
          </a:xfrm>
          <a:prstGeom prst="rect">
            <a:avLst/>
          </a:prstGeom>
        </p:spPr>
        <p:txBody>
          <a:bodyPr vert="horz" lIns="91440" tIns="45720" rIns="45720" bIns="45720" rtlCol="0" anchor="ctr"/>
          <a:lstStyle>
            <a:lvl1pPr algn="l">
              <a:defRPr sz="1050">
                <a:solidFill>
                  <a:schemeClr val="tx1"/>
                </a:solidFill>
              </a:defRPr>
            </a:lvl1pPr>
          </a:lstStyle>
          <a:p>
            <a:pPr>
              <a:defRPr/>
            </a:pPr>
            <a:endParaRPr lang="en-US" dirty="0"/>
          </a:p>
        </p:txBody>
      </p:sp>
      <p:sp>
        <p:nvSpPr>
          <p:cNvPr id="5" name="Footer Placeholder 4"/>
          <p:cNvSpPr>
            <a:spLocks noGrp="1"/>
          </p:cNvSpPr>
          <p:nvPr>
            <p:ph type="ftr" sz="quarter" idx="3"/>
          </p:nvPr>
        </p:nvSpPr>
        <p:spPr>
          <a:xfrm>
            <a:off x="4191000" y="6422855"/>
            <a:ext cx="4060627" cy="365125"/>
          </a:xfrm>
          <a:prstGeom prst="rect">
            <a:avLst/>
          </a:prstGeom>
        </p:spPr>
        <p:txBody>
          <a:bodyPr vert="horz" lIns="91440" tIns="45720" rIns="91440" bIns="45720" rtlCol="0" anchor="ctr"/>
          <a:lstStyle>
            <a:lvl1pPr algn="r">
              <a:defRPr sz="1050">
                <a:solidFill>
                  <a:schemeClr val="tx1"/>
                </a:solidFill>
              </a:defRPr>
            </a:lvl1pPr>
          </a:lstStyle>
          <a:p>
            <a:pPr>
              <a:defRPr/>
            </a:pPr>
            <a:endParaRPr lang="en-US" dirty="0"/>
          </a:p>
        </p:txBody>
      </p:sp>
      <p:sp>
        <p:nvSpPr>
          <p:cNvPr id="6" name="Slide Number Placeholder 5"/>
          <p:cNvSpPr>
            <a:spLocks noGrp="1"/>
          </p:cNvSpPr>
          <p:nvPr>
            <p:ph type="sldNum" sz="quarter" idx="4"/>
          </p:nvPr>
        </p:nvSpPr>
        <p:spPr>
          <a:xfrm>
            <a:off x="8265139" y="6422855"/>
            <a:ext cx="709698" cy="365125"/>
          </a:xfrm>
          <a:prstGeom prst="rect">
            <a:avLst/>
          </a:prstGeom>
        </p:spPr>
        <p:txBody>
          <a:bodyPr vert="horz" lIns="45720" tIns="45720" rIns="91440" bIns="45720" rtlCol="0" anchor="ctr"/>
          <a:lstStyle>
            <a:lvl1pPr algn="l">
              <a:defRPr sz="1200" b="0">
                <a:solidFill>
                  <a:schemeClr val="tx1"/>
                </a:solidFill>
              </a:defRPr>
            </a:lvl1pPr>
          </a:lstStyle>
          <a:p>
            <a:pPr>
              <a:defRPr/>
            </a:pPr>
            <a:fld id="{48E6F0D4-98E9-4C76-B19B-A47164109706}" type="slidenum">
              <a:rPr lang="en-US" smtClean="0"/>
              <a:pPr>
                <a:defRPr/>
              </a:pPr>
              <a:t>‹#›</a:t>
            </a:fld>
            <a:endParaRPr lang="en-US" dirty="0"/>
          </a:p>
        </p:txBody>
      </p:sp>
    </p:spTree>
    <p:extLst>
      <p:ext uri="{BB962C8B-B14F-4D97-AF65-F5344CB8AC3E}">
        <p14:creationId xmlns:p14="http://schemas.microsoft.com/office/powerpoint/2010/main" val="1313362716"/>
      </p:ext>
    </p:extLst>
  </p:cSld>
  <p:clrMap bg1="dk1" tx1="lt1" bg2="dk2" tx2="lt2" accent1="accent1" accent2="accent2" accent3="accent3" accent4="accent4" accent5="accent5" accent6="accent6" hlink="hlink" folHlink="folHlink"/>
  <p:sldLayoutIdLst>
    <p:sldLayoutId id="2147483950" r:id="rId1"/>
    <p:sldLayoutId id="2147483951" r:id="rId2"/>
    <p:sldLayoutId id="2147483952" r:id="rId3"/>
    <p:sldLayoutId id="2147483953" r:id="rId4"/>
    <p:sldLayoutId id="2147483954" r:id="rId5"/>
    <p:sldLayoutId id="2147483955" r:id="rId6"/>
    <p:sldLayoutId id="2147483956" r:id="rId7"/>
    <p:sldLayoutId id="2147483957" r:id="rId8"/>
    <p:sldLayoutId id="2147483958" r:id="rId9"/>
    <p:sldLayoutId id="2147483959" r:id="rId10"/>
    <p:sldLayoutId id="2147483960" r:id="rId11"/>
  </p:sldLayoutIdLst>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normAutofit/>
          </a:bodyPr>
          <a:lstStyle/>
          <a:p>
            <a:pPr eaLnBrk="1" hangingPunct="1">
              <a:defRPr/>
            </a:pPr>
            <a:r>
              <a:rPr lang="en-US" i="1" dirty="0"/>
              <a:t>Disability, Diversity, Equity &amp; Inclusion</a:t>
            </a:r>
          </a:p>
        </p:txBody>
      </p:sp>
      <p:sp>
        <p:nvSpPr>
          <p:cNvPr id="2051" name="Rectangle 3"/>
          <p:cNvSpPr>
            <a:spLocks noGrp="1" noChangeArrowheads="1"/>
          </p:cNvSpPr>
          <p:nvPr>
            <p:ph type="subTitle" idx="1"/>
          </p:nvPr>
        </p:nvSpPr>
        <p:spPr>
          <a:xfrm>
            <a:off x="609600" y="4114800"/>
            <a:ext cx="8153400" cy="2590800"/>
          </a:xfrm>
        </p:spPr>
        <p:txBody>
          <a:bodyPr>
            <a:normAutofit fontScale="25000" lnSpcReduction="20000"/>
          </a:bodyPr>
          <a:lstStyle/>
          <a:p>
            <a:pPr eaLnBrk="1" hangingPunct="1">
              <a:defRPr/>
            </a:pPr>
            <a:r>
              <a:rPr lang="en-US" sz="14400" dirty="0"/>
              <a:t>2023 House of Delegates Meeting</a:t>
            </a:r>
          </a:p>
          <a:p>
            <a:pPr eaLnBrk="1" hangingPunct="1">
              <a:defRPr/>
            </a:pPr>
            <a:r>
              <a:rPr lang="en-US" sz="11200" b="1" i="1" dirty="0">
                <a:solidFill>
                  <a:srgbClr val="FFFF00"/>
                </a:solidFill>
              </a:rPr>
              <a:t>DDEI Committee</a:t>
            </a:r>
          </a:p>
          <a:p>
            <a:pPr eaLnBrk="1" hangingPunct="1">
              <a:defRPr/>
            </a:pPr>
            <a:r>
              <a:rPr lang="en-US" sz="7200" dirty="0"/>
              <a:t>5/21/2023</a:t>
            </a:r>
          </a:p>
          <a:p>
            <a:pPr eaLnBrk="1" hangingPunct="1">
              <a:defRPr/>
            </a:pPr>
            <a:r>
              <a:rPr lang="en-US" sz="11200" dirty="0"/>
              <a:t>Kent Yoshiwara – kyoshiwara@pacswim.org</a:t>
            </a:r>
          </a:p>
          <a:p>
            <a:pPr>
              <a:defRPr/>
            </a:pPr>
            <a:r>
              <a:rPr lang="en-US" sz="11200" dirty="0"/>
              <a:t>Presented by </a:t>
            </a:r>
            <a:r>
              <a:rPr lang="en-US" sz="11200" b="0" i="0" dirty="0">
                <a:solidFill>
                  <a:srgbClr val="FFFF00"/>
                </a:solidFill>
                <a:effectLst/>
              </a:rPr>
              <a:t>Verónica Hernández</a:t>
            </a:r>
            <a:endParaRPr lang="en-US" sz="11200" dirty="0">
              <a:solidFill>
                <a:srgbClr val="FFFF00"/>
              </a:solidFill>
            </a:endParaRPr>
          </a:p>
          <a:p>
            <a:pPr eaLnBrk="1" hangingPunct="1">
              <a:defRPr/>
            </a:pPr>
            <a:endParaRPr lang="en-US" sz="11200" dirty="0">
              <a:solidFill>
                <a:srgbClr val="FFFF00"/>
              </a:solidFill>
            </a:endParaRPr>
          </a:p>
          <a:p>
            <a:pPr eaLnBrk="1" hangingPunct="1">
              <a:defRPr/>
            </a:pPr>
            <a:endParaRPr lang="en-US" sz="11200" dirty="0"/>
          </a:p>
          <a:p>
            <a:pPr eaLnBrk="1" hangingPunct="1">
              <a:defRPr/>
            </a:pPr>
            <a:endParaRPr lang="en-US" sz="11200" dirty="0"/>
          </a:p>
          <a:p>
            <a:pPr>
              <a:defRPr/>
            </a:pPr>
            <a:endParaRPr lang="en-US" sz="11200" dirty="0"/>
          </a:p>
          <a:p>
            <a:pPr eaLnBrk="1" hangingPunct="1">
              <a:defRPr/>
            </a:pPr>
            <a:endParaRPr lang="en-US" sz="11200" dirty="0"/>
          </a:p>
          <a:p>
            <a:pPr eaLnBrk="1" hangingPunct="1">
              <a:defRPr/>
            </a:pPr>
            <a:r>
              <a:rPr lang="en-US" sz="11200" dirty="0"/>
              <a:t>5/6/2017</a:t>
            </a:r>
          </a:p>
        </p:txBody>
      </p:sp>
      <p:pic>
        <p:nvPicPr>
          <p:cNvPr id="4" name="Picture 3"/>
          <p:cNvPicPr>
            <a:picLocks noChangeAspect="1"/>
          </p:cNvPicPr>
          <p:nvPr/>
        </p:nvPicPr>
        <p:blipFill>
          <a:blip r:embed="rId3"/>
          <a:stretch>
            <a:fillRect/>
          </a:stretch>
        </p:blipFill>
        <p:spPr>
          <a:xfrm>
            <a:off x="18576" y="0"/>
            <a:ext cx="9125424" cy="2119174"/>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n-US" dirty="0"/>
              <a:t>Mission Statement</a:t>
            </a:r>
          </a:p>
        </p:txBody>
      </p:sp>
      <p:sp>
        <p:nvSpPr>
          <p:cNvPr id="23555" name="Rectangle 3"/>
          <p:cNvSpPr>
            <a:spLocks noGrp="1" noChangeArrowheads="1"/>
          </p:cNvSpPr>
          <p:nvPr>
            <p:ph idx="1"/>
          </p:nvPr>
        </p:nvSpPr>
        <p:spPr>
          <a:xfrm>
            <a:off x="152400" y="1935480"/>
            <a:ext cx="8991600" cy="4846320"/>
          </a:xfrm>
        </p:spPr>
        <p:txBody>
          <a:bodyPr>
            <a:normAutofit/>
          </a:bodyPr>
          <a:lstStyle/>
          <a:p>
            <a:pPr marL="118872" indent="0">
              <a:buNone/>
              <a:defRPr/>
            </a:pPr>
            <a:r>
              <a:rPr lang="en-US" sz="3600" b="1" dirty="0">
                <a:solidFill>
                  <a:srgbClr val="FFFF00"/>
                </a:solidFill>
              </a:rPr>
              <a:t>DDEI Committee</a:t>
            </a:r>
          </a:p>
          <a:p>
            <a:pPr marL="0" marR="0" algn="ctr">
              <a:spcBef>
                <a:spcPts val="0"/>
              </a:spcBef>
              <a:spcAft>
                <a:spcPts val="0"/>
              </a:spcAft>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effectLst/>
              <a:latin typeface="New York"/>
              <a:ea typeface="Times New Roman" panose="02020603050405020304" pitchFamily="18" charset="0"/>
              <a:cs typeface="Times New Roman" panose="02020603050405020304" pitchFamily="18" charset="0"/>
            </a:endParaRPr>
          </a:p>
          <a:p>
            <a:pPr marL="685800" marR="0">
              <a:spcBef>
                <a:spcPts val="0"/>
              </a:spcBef>
              <a:spcAft>
                <a:spcPts val="0"/>
              </a:spcAft>
              <a:tabLst>
                <a:tab pos="3771900" algn="l"/>
              </a:tabLst>
            </a:pPr>
            <a:r>
              <a:rPr lang="en-US" sz="3200" dirty="0"/>
              <a:t>Pacific Swimming’s Disability, Diversity, Equity &amp; Inclusion Committee aims to increase access to swimming in all facets through empowering athletes, promoting role models, and supporting relationships and mentorship for all who are engaged in swimming. We strive to create a welcoming environment to bring in new and diverse participants and retain them for life long enjoyment of the sport.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defRPr/>
            </a:pPr>
            <a:r>
              <a:rPr lang="en-US" dirty="0"/>
              <a:t>Diversity &amp; Inclusion</a:t>
            </a:r>
          </a:p>
        </p:txBody>
      </p:sp>
      <p:sp>
        <p:nvSpPr>
          <p:cNvPr id="56323" name="Rectangle 3"/>
          <p:cNvSpPr>
            <a:spLocks noGrp="1" noChangeArrowheads="1"/>
          </p:cNvSpPr>
          <p:nvPr>
            <p:ph idx="1"/>
          </p:nvPr>
        </p:nvSpPr>
        <p:spPr>
          <a:xfrm>
            <a:off x="914400" y="1809750"/>
            <a:ext cx="8077200" cy="5029200"/>
          </a:xfrm>
        </p:spPr>
        <p:txBody>
          <a:bodyPr>
            <a:normAutofit/>
          </a:bodyPr>
          <a:lstStyle/>
          <a:p>
            <a:pPr marL="118872" indent="0" eaLnBrk="1" hangingPunct="1">
              <a:buNone/>
              <a:defRPr/>
            </a:pPr>
            <a:r>
              <a:rPr lang="en-US" sz="3600" b="1" dirty="0"/>
              <a:t>What are we doing?</a:t>
            </a:r>
          </a:p>
          <a:p>
            <a:pPr>
              <a:defRPr/>
            </a:pPr>
            <a:r>
              <a:rPr lang="en-US" dirty="0"/>
              <a:t>Diversity Camp – </a:t>
            </a:r>
            <a:r>
              <a:rPr lang="en-US" dirty="0">
                <a:solidFill>
                  <a:srgbClr val="FFFF00"/>
                </a:solidFill>
              </a:rPr>
              <a:t> November 4</a:t>
            </a:r>
            <a:r>
              <a:rPr lang="en-US" baseline="30000" dirty="0">
                <a:solidFill>
                  <a:srgbClr val="FFFF00"/>
                </a:solidFill>
              </a:rPr>
              <a:t>th</a:t>
            </a:r>
            <a:r>
              <a:rPr lang="en-US" dirty="0">
                <a:solidFill>
                  <a:srgbClr val="FFFF00"/>
                </a:solidFill>
              </a:rPr>
              <a:t> (location pending)</a:t>
            </a:r>
          </a:p>
          <a:p>
            <a:pPr>
              <a:defRPr/>
            </a:pPr>
            <a:r>
              <a:rPr lang="en-US" dirty="0">
                <a:solidFill>
                  <a:srgbClr val="FFFF00"/>
                </a:solidFill>
              </a:rPr>
              <a:t>Grant and </a:t>
            </a:r>
            <a:r>
              <a:rPr lang="en-US" dirty="0"/>
              <a:t>Diversity Scholarship </a:t>
            </a:r>
            <a:r>
              <a:rPr lang="en-US" dirty="0">
                <a:solidFill>
                  <a:srgbClr val="FFFF00"/>
                </a:solidFill>
              </a:rPr>
              <a:t>program  </a:t>
            </a:r>
            <a:r>
              <a:rPr lang="en-US" dirty="0"/>
              <a:t>– Spring &amp; Fall</a:t>
            </a:r>
          </a:p>
          <a:p>
            <a:pPr>
              <a:defRPr/>
            </a:pPr>
            <a:r>
              <a:rPr lang="en-US" dirty="0"/>
              <a:t>Meet Reimbursement Program  </a:t>
            </a:r>
            <a:r>
              <a:rPr lang="en-US" dirty="0">
                <a:solidFill>
                  <a:srgbClr val="FFFF00"/>
                </a:solidFill>
              </a:rPr>
              <a:t>(MEFAP)</a:t>
            </a:r>
          </a:p>
          <a:p>
            <a:pPr>
              <a:defRPr/>
            </a:pPr>
            <a:r>
              <a:rPr lang="en-US" dirty="0">
                <a:solidFill>
                  <a:srgbClr val="FFFF00"/>
                </a:solidFill>
              </a:rPr>
              <a:t>Outreach</a:t>
            </a:r>
            <a:r>
              <a:rPr lang="en-US" dirty="0"/>
              <a:t> membership - </a:t>
            </a:r>
            <a:r>
              <a:rPr lang="en-US" dirty="0">
                <a:solidFill>
                  <a:srgbClr val="FFFF00"/>
                </a:solidFill>
              </a:rPr>
              <a:t>Athletes</a:t>
            </a:r>
            <a:r>
              <a:rPr lang="en-US" dirty="0"/>
              <a:t> and Non-Athletes)</a:t>
            </a:r>
            <a:endParaRPr lang="en-US" i="1" dirty="0">
              <a:solidFill>
                <a:srgbClr val="FFFF00"/>
              </a:solidFill>
            </a:endParaRPr>
          </a:p>
          <a:p>
            <a:pPr>
              <a:defRPr/>
            </a:pPr>
            <a:r>
              <a:rPr lang="en-US" dirty="0"/>
              <a:t>WZ Diversity </a:t>
            </a:r>
            <a:r>
              <a:rPr lang="en-US" dirty="0">
                <a:solidFill>
                  <a:srgbClr val="FFFF00"/>
                </a:solidFill>
              </a:rPr>
              <a:t>Camp</a:t>
            </a:r>
            <a:r>
              <a:rPr lang="en-US" dirty="0"/>
              <a:t>/Summit – </a:t>
            </a:r>
          </a:p>
          <a:p>
            <a:pPr lvl="1">
              <a:defRPr/>
            </a:pPr>
            <a:r>
              <a:rPr lang="en-US" dirty="0">
                <a:solidFill>
                  <a:srgbClr val="FFFF00"/>
                </a:solidFill>
              </a:rPr>
              <a:t>June 2024 – </a:t>
            </a:r>
            <a:r>
              <a:rPr lang="en-US" dirty="0"/>
              <a:t>Possibly at Olympic Trials (Indiana)</a:t>
            </a:r>
          </a:p>
          <a:p>
            <a:pPr>
              <a:defRPr/>
            </a:pPr>
            <a:r>
              <a:rPr lang="en-US" dirty="0"/>
              <a:t>On Deck </a:t>
            </a:r>
            <a:r>
              <a:rPr lang="en-US" dirty="0">
                <a:solidFill>
                  <a:srgbClr val="FFFF00"/>
                </a:solidFill>
              </a:rPr>
              <a:t>Marketing</a:t>
            </a:r>
            <a:r>
              <a:rPr lang="en-US" dirty="0"/>
              <a:t> Program</a:t>
            </a:r>
          </a:p>
          <a:p>
            <a:pPr>
              <a:defRPr/>
            </a:pPr>
            <a:r>
              <a:rPr lang="en-US" dirty="0">
                <a:solidFill>
                  <a:srgbClr val="FFFF00"/>
                </a:solidFill>
              </a:rPr>
              <a:t>Outside</a:t>
            </a:r>
            <a:r>
              <a:rPr lang="en-US" dirty="0"/>
              <a:t> Donor Program </a:t>
            </a:r>
            <a:r>
              <a:rPr lang="en-US" dirty="0">
                <a:solidFill>
                  <a:srgbClr val="FFFF00"/>
                </a:solidFill>
              </a:rPr>
              <a:t>(NEW)</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defRPr/>
            </a:pPr>
            <a:r>
              <a:rPr lang="en-US" dirty="0"/>
              <a:t>Diversity &amp; Inclusion</a:t>
            </a:r>
          </a:p>
        </p:txBody>
      </p:sp>
      <p:sp>
        <p:nvSpPr>
          <p:cNvPr id="56323" name="Rectangle 3"/>
          <p:cNvSpPr>
            <a:spLocks noGrp="1" noChangeArrowheads="1"/>
          </p:cNvSpPr>
          <p:nvPr>
            <p:ph idx="1"/>
          </p:nvPr>
        </p:nvSpPr>
        <p:spPr>
          <a:xfrm>
            <a:off x="914400" y="1809750"/>
            <a:ext cx="8077200" cy="5029200"/>
          </a:xfrm>
        </p:spPr>
        <p:txBody>
          <a:bodyPr>
            <a:normAutofit/>
          </a:bodyPr>
          <a:lstStyle/>
          <a:p>
            <a:pPr marL="118872" indent="0" eaLnBrk="1" hangingPunct="1">
              <a:buNone/>
              <a:defRPr/>
            </a:pPr>
            <a:r>
              <a:rPr lang="en-US" sz="3600" b="1" dirty="0">
                <a:solidFill>
                  <a:srgbClr val="FFFF00"/>
                </a:solidFill>
              </a:rPr>
              <a:t>Outreach Criteria</a:t>
            </a:r>
          </a:p>
          <a:p>
            <a:pPr lvl="1">
              <a:defRPr/>
            </a:pPr>
            <a:r>
              <a:rPr lang="en-US" sz="3200" dirty="0"/>
              <a:t>SNAP</a:t>
            </a:r>
          </a:p>
          <a:p>
            <a:pPr lvl="1">
              <a:defRPr/>
            </a:pPr>
            <a:r>
              <a:rPr lang="en-US" sz="3200" strike="sngStrike" dirty="0"/>
              <a:t>Individual Free Lunch Program</a:t>
            </a:r>
          </a:p>
          <a:p>
            <a:pPr lvl="1">
              <a:defRPr/>
            </a:pPr>
            <a:r>
              <a:rPr lang="en-US" sz="3200" dirty="0"/>
              <a:t>Covered California/</a:t>
            </a:r>
            <a:r>
              <a:rPr lang="en-US" sz="3200" dirty="0" err="1"/>
              <a:t>MediCal</a:t>
            </a:r>
            <a:endParaRPr lang="en-US" sz="3200" dirty="0"/>
          </a:p>
          <a:p>
            <a:pPr lvl="1">
              <a:defRPr/>
            </a:pPr>
            <a:r>
              <a:rPr lang="en-US" sz="3200" dirty="0"/>
              <a:t>Section 8 Housing</a:t>
            </a:r>
          </a:p>
          <a:p>
            <a:pPr lvl="1">
              <a:defRPr/>
            </a:pPr>
            <a:r>
              <a:rPr lang="en-US" sz="3200" dirty="0"/>
              <a:t>JOBS / </a:t>
            </a:r>
            <a:r>
              <a:rPr lang="en-US" sz="3200" dirty="0" err="1"/>
              <a:t>CalWorks</a:t>
            </a:r>
            <a:endParaRPr lang="en-US" sz="3200" dirty="0"/>
          </a:p>
          <a:p>
            <a:pPr lvl="1">
              <a:defRPr/>
            </a:pPr>
            <a:r>
              <a:rPr lang="en-US" sz="3200" dirty="0"/>
              <a:t>Homeless Coalition</a:t>
            </a:r>
          </a:p>
          <a:p>
            <a:pPr lvl="1">
              <a:defRPr/>
            </a:pPr>
            <a:r>
              <a:rPr lang="en-US" sz="3200" dirty="0"/>
              <a:t>Family Income below the state poverty level</a:t>
            </a:r>
          </a:p>
          <a:p>
            <a:pPr eaLnBrk="1" hangingPunct="1">
              <a:defRPr/>
            </a:pPr>
            <a:endParaRPr lang="en-US" dirty="0"/>
          </a:p>
        </p:txBody>
      </p:sp>
    </p:spTree>
    <p:extLst>
      <p:ext uri="{BB962C8B-B14F-4D97-AF65-F5344CB8AC3E}">
        <p14:creationId xmlns:p14="http://schemas.microsoft.com/office/powerpoint/2010/main" val="2442968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txBox="1">
            <a:spLocks noChangeArrowheads="1"/>
          </p:cNvSpPr>
          <p:nvPr/>
        </p:nvSpPr>
        <p:spPr>
          <a:xfrm>
            <a:off x="685800" y="228600"/>
            <a:ext cx="7848600" cy="1179577"/>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defRPr/>
            </a:pPr>
            <a:r>
              <a:rPr lang="en-US" cap="none" dirty="0"/>
              <a:t>DIVERSITY &amp; INCLUSION CAMP</a:t>
            </a:r>
            <a:endParaRPr lang="en-US" cap="none" dirty="0">
              <a:solidFill>
                <a:schemeClr val="accent1">
                  <a:satMod val="150000"/>
                </a:schemeClr>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91000" y="3568321"/>
            <a:ext cx="4953000" cy="3289679"/>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 y="1806522"/>
            <a:ext cx="5105400" cy="3390900"/>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05400" y="1806521"/>
            <a:ext cx="4038600" cy="2682354"/>
          </a:xfrm>
          <a:prstGeom prst="rect">
            <a:avLst/>
          </a:prstGeom>
        </p:spPr>
      </p:pic>
      <p:pic>
        <p:nvPicPr>
          <p:cNvPr id="10" name="Picture 9"/>
          <p:cNvPicPr>
            <a:picLocks noChangeAspect="1"/>
          </p:cNvPicPr>
          <p:nvPr/>
        </p:nvPicPr>
        <p:blipFill rotWithShape="1">
          <a:blip r:embed="rId6" cstate="print">
            <a:extLst>
              <a:ext uri="{28A0092B-C50C-407E-A947-70E740481C1C}">
                <a14:useLocalDpi xmlns:a14="http://schemas.microsoft.com/office/drawing/2010/main" val="0"/>
              </a:ext>
            </a:extLst>
          </a:blip>
          <a:srcRect t="6086" r="18333" b="23651"/>
          <a:stretch/>
        </p:blipFill>
        <p:spPr>
          <a:xfrm>
            <a:off x="0" y="3873862"/>
            <a:ext cx="5257800" cy="3004458"/>
          </a:xfrm>
          <a:prstGeom prst="rect">
            <a:avLst/>
          </a:prstGeom>
        </p:spPr>
      </p:pic>
    </p:spTree>
    <p:extLst>
      <p:ext uri="{BB962C8B-B14F-4D97-AF65-F5344CB8AC3E}">
        <p14:creationId xmlns:p14="http://schemas.microsoft.com/office/powerpoint/2010/main" val="37678063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685800" y="228600"/>
            <a:ext cx="7848600" cy="1179577"/>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a:defRPr/>
            </a:pPr>
            <a:r>
              <a:rPr lang="en-US" cap="none" dirty="0"/>
              <a:t>DIVERSITY &amp; INCLUSION CAMP</a:t>
            </a:r>
            <a:endParaRPr lang="en-US" cap="none" dirty="0">
              <a:solidFill>
                <a:schemeClr val="accent1">
                  <a:satMod val="150000"/>
                </a:schemeClr>
              </a:solidFill>
            </a:endParaRP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t="15056" b="14681"/>
          <a:stretch/>
        </p:blipFill>
        <p:spPr>
          <a:xfrm>
            <a:off x="-25400" y="2209800"/>
            <a:ext cx="9144000" cy="4267200"/>
          </a:xfrm>
          <a:prstGeom prst="rect">
            <a:avLst/>
          </a:prstGeom>
        </p:spPr>
      </p:pic>
    </p:spTree>
    <p:extLst>
      <p:ext uri="{BB962C8B-B14F-4D97-AF65-F5344CB8AC3E}">
        <p14:creationId xmlns:p14="http://schemas.microsoft.com/office/powerpoint/2010/main" val="27376637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defRPr/>
            </a:pPr>
            <a:r>
              <a:rPr lang="en-US" dirty="0"/>
              <a:t>Grants – Awarded</a:t>
            </a:r>
          </a:p>
        </p:txBody>
      </p:sp>
      <p:sp>
        <p:nvSpPr>
          <p:cNvPr id="67587" name="Rectangle 3"/>
          <p:cNvSpPr>
            <a:spLocks noGrp="1" noChangeArrowheads="1"/>
          </p:cNvSpPr>
          <p:nvPr>
            <p:ph idx="1"/>
          </p:nvPr>
        </p:nvSpPr>
        <p:spPr>
          <a:xfrm>
            <a:off x="838200" y="1792936"/>
            <a:ext cx="7771619" cy="5065064"/>
          </a:xfrm>
        </p:spPr>
        <p:txBody>
          <a:bodyPr>
            <a:normAutofit fontScale="92500" lnSpcReduction="10000"/>
          </a:bodyPr>
          <a:lstStyle/>
          <a:p>
            <a:pPr eaLnBrk="1" hangingPunct="1">
              <a:lnSpc>
                <a:spcPct val="90000"/>
              </a:lnSpc>
              <a:buFont typeface="Wingdings" pitchFamily="2" charset="2"/>
              <a:buNone/>
              <a:defRPr/>
            </a:pPr>
            <a:endParaRPr lang="en-US" dirty="0"/>
          </a:p>
          <a:p>
            <a:pPr marL="228600" lvl="1" indent="0">
              <a:buNone/>
              <a:defRPr/>
            </a:pPr>
            <a:r>
              <a:rPr lang="en-US" sz="3200" dirty="0"/>
              <a:t>Carson City </a:t>
            </a:r>
            <a:r>
              <a:rPr lang="en-US" sz="3200" dirty="0" err="1"/>
              <a:t>Tigersharks</a:t>
            </a:r>
            <a:r>
              <a:rPr lang="en-US" sz="3200" dirty="0"/>
              <a:t> </a:t>
            </a:r>
            <a:r>
              <a:rPr lang="en-US" sz="3200" dirty="0">
                <a:solidFill>
                  <a:srgbClr val="FFFF00"/>
                </a:solidFill>
              </a:rPr>
              <a:t>Oakland Tsunami</a:t>
            </a:r>
          </a:p>
          <a:p>
            <a:pPr marL="228600" lvl="1" indent="0" eaLnBrk="1" hangingPunct="1">
              <a:lnSpc>
                <a:spcPct val="90000"/>
              </a:lnSpc>
              <a:buNone/>
              <a:defRPr/>
            </a:pPr>
            <a:r>
              <a:rPr lang="en-US" sz="3200" dirty="0">
                <a:solidFill>
                  <a:srgbClr val="FFFF00"/>
                </a:solidFill>
              </a:rPr>
              <a:t>Fort Bragg Aquatics </a:t>
            </a:r>
            <a:r>
              <a:rPr lang="en-US" sz="3200" dirty="0"/>
              <a:t>Oakland Undercurrent</a:t>
            </a:r>
          </a:p>
          <a:p>
            <a:pPr marL="228600" lvl="1" indent="0">
              <a:buNone/>
              <a:defRPr/>
            </a:pPr>
            <a:r>
              <a:rPr lang="en-US" sz="3200" dirty="0"/>
              <a:t>Monterey County Aquatics Team </a:t>
            </a:r>
            <a:r>
              <a:rPr lang="en-US" sz="3200" dirty="0" err="1">
                <a:solidFill>
                  <a:srgbClr val="FFFF00"/>
                </a:solidFill>
              </a:rPr>
              <a:t>STARfish</a:t>
            </a:r>
            <a:r>
              <a:rPr lang="en-US" sz="3200" dirty="0">
                <a:solidFill>
                  <a:srgbClr val="FFFF00"/>
                </a:solidFill>
              </a:rPr>
              <a:t> Aquatics </a:t>
            </a:r>
            <a:r>
              <a:rPr lang="en-US" sz="3200" dirty="0"/>
              <a:t>MLK Blue Dolphins </a:t>
            </a:r>
            <a:r>
              <a:rPr lang="en-US" sz="3200" dirty="0">
                <a:solidFill>
                  <a:srgbClr val="FFFF00"/>
                </a:solidFill>
              </a:rPr>
              <a:t>Oakland Barracuda </a:t>
            </a:r>
            <a:r>
              <a:rPr lang="en-US" sz="3200" dirty="0"/>
              <a:t>Presidio Community YMCA of SF </a:t>
            </a:r>
            <a:r>
              <a:rPr lang="en-US" sz="3200" dirty="0">
                <a:solidFill>
                  <a:srgbClr val="FFFF00"/>
                </a:solidFill>
              </a:rPr>
              <a:t>Lake County Channel Cats </a:t>
            </a:r>
            <a:r>
              <a:rPr lang="en-US" sz="3200" dirty="0"/>
              <a:t>Richmond Sailfish</a:t>
            </a:r>
            <a:r>
              <a:rPr lang="en-US" sz="3200" dirty="0">
                <a:solidFill>
                  <a:srgbClr val="FFFF00"/>
                </a:solidFill>
              </a:rPr>
              <a:t> Northern Nevada Aquatics </a:t>
            </a:r>
            <a:r>
              <a:rPr lang="en-US" sz="3200" dirty="0"/>
              <a:t>YMCA Pacific Aquatic Club </a:t>
            </a:r>
            <a:r>
              <a:rPr lang="en-US" sz="3200" dirty="0">
                <a:solidFill>
                  <a:srgbClr val="FFFF00"/>
                </a:solidFill>
              </a:rPr>
              <a:t>Vallejo Aquatic Club </a:t>
            </a:r>
            <a:r>
              <a:rPr lang="en-US" sz="3200" dirty="0"/>
              <a:t>Reno Aquatic Club </a:t>
            </a:r>
            <a:r>
              <a:rPr lang="en-US" sz="3200" dirty="0">
                <a:solidFill>
                  <a:srgbClr val="FFFF00"/>
                </a:solidFill>
              </a:rPr>
              <a:t>Fort Bragg Aquatics </a:t>
            </a:r>
            <a:r>
              <a:rPr lang="en-US" sz="3200" dirty="0"/>
              <a:t>Mendocino Coast Sea Dragons </a:t>
            </a:r>
            <a:r>
              <a:rPr lang="en-US" sz="3200" dirty="0">
                <a:solidFill>
                  <a:srgbClr val="FFFF00"/>
                </a:solidFill>
              </a:rPr>
              <a:t>Sebastopol Sea Serpents </a:t>
            </a:r>
            <a:r>
              <a:rPr lang="en-US" sz="3200" dirty="0"/>
              <a:t>Quicksilver Swimming</a:t>
            </a:r>
          </a:p>
          <a:p>
            <a:pPr lvl="1" eaLnBrk="1" hangingPunct="1">
              <a:lnSpc>
                <a:spcPct val="90000"/>
              </a:lnSpc>
              <a:defRPr/>
            </a:pPr>
            <a:endParaRPr lang="en-US" sz="3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n-US" dirty="0"/>
              <a:t>Pacific Swimming - Diversity</a:t>
            </a:r>
          </a:p>
        </p:txBody>
      </p:sp>
      <p:sp>
        <p:nvSpPr>
          <p:cNvPr id="2" name="Content Placeholder 1"/>
          <p:cNvSpPr>
            <a:spLocks noGrp="1"/>
          </p:cNvSpPr>
          <p:nvPr>
            <p:ph idx="1"/>
          </p:nvPr>
        </p:nvSpPr>
        <p:spPr>
          <a:xfrm>
            <a:off x="265919" y="2209800"/>
            <a:ext cx="8610600" cy="2667000"/>
          </a:xfrm>
        </p:spPr>
        <p:txBody>
          <a:bodyPr>
            <a:normAutofit/>
          </a:bodyPr>
          <a:lstStyle/>
          <a:p>
            <a:r>
              <a:rPr lang="en-US" sz="2400" dirty="0"/>
              <a:t>Questions/Comments</a:t>
            </a:r>
          </a:p>
          <a:p>
            <a:endParaRPr lang="en-US" sz="2400" dirty="0"/>
          </a:p>
          <a:p>
            <a:r>
              <a:rPr lang="en-US" sz="2400" dirty="0"/>
              <a:t>Contact - </a:t>
            </a:r>
          </a:p>
          <a:p>
            <a:pPr lvl="1"/>
            <a:r>
              <a:rPr lang="en-US" b="1" dirty="0"/>
              <a:t>Kent Yoshiwara  </a:t>
            </a:r>
            <a:r>
              <a:rPr lang="en-US" u="sng" dirty="0">
                <a:solidFill>
                  <a:srgbClr val="FFFF00"/>
                </a:solidFill>
              </a:rPr>
              <a:t>diversity@pacswim.org</a:t>
            </a:r>
          </a:p>
        </p:txBody>
      </p:sp>
    </p:spTree>
    <p:extLst>
      <p:ext uri="{BB962C8B-B14F-4D97-AF65-F5344CB8AC3E}">
        <p14:creationId xmlns:p14="http://schemas.microsoft.com/office/powerpoint/2010/main" val="192195166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XPRESSPPTPLUGIN" val="ComTec"/>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anded">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tint val="98000"/>
              </a:schemeClr>
              <a:schemeClr val="phClr">
                <a:tint val="99000"/>
                <a:shade val="96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C3935CB6-B0E3-44A7-AB37-996D901F73A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Banded</Template>
  <TotalTime>1825</TotalTime>
  <Words>307</Words>
  <Application>Microsoft Office PowerPoint</Application>
  <PresentationFormat>On-screen Show (4:3)</PresentationFormat>
  <Paragraphs>57</Paragraphs>
  <Slides>8</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Calibri</vt:lpstr>
      <vt:lpstr>Corbel</vt:lpstr>
      <vt:lpstr>New York</vt:lpstr>
      <vt:lpstr>Tahoma</vt:lpstr>
      <vt:lpstr>Times New Roman</vt:lpstr>
      <vt:lpstr>Wingdings</vt:lpstr>
      <vt:lpstr>Banded</vt:lpstr>
      <vt:lpstr>Disability, Diversity, Equity &amp; Inclusion</vt:lpstr>
      <vt:lpstr>Mission Statement</vt:lpstr>
      <vt:lpstr>Diversity &amp; Inclusion</vt:lpstr>
      <vt:lpstr>Diversity &amp; Inclusion</vt:lpstr>
      <vt:lpstr>PowerPoint Presentation</vt:lpstr>
      <vt:lpstr>PowerPoint Presentation</vt:lpstr>
      <vt:lpstr>Grants – Awarded</vt:lpstr>
      <vt:lpstr>Pacific Swimming - Diversity</vt:lpstr>
    </vt:vector>
  </TitlesOfParts>
  <Company>Kaiser Permanente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Pacific Swimming</dc:title>
  <dc:creator>yoshiwke</dc:creator>
  <cp:lastModifiedBy>Kent Yoshiwara</cp:lastModifiedBy>
  <cp:revision>162</cp:revision>
  <cp:lastPrinted>2013-10-13T05:40:01Z</cp:lastPrinted>
  <dcterms:created xsi:type="dcterms:W3CDTF">2008-11-22T00:04:58Z</dcterms:created>
  <dcterms:modified xsi:type="dcterms:W3CDTF">2023-05-18T03:13:32Z</dcterms:modified>
</cp:coreProperties>
</file>