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61" r:id="rId5"/>
    <p:sldId id="276" r:id="rId6"/>
    <p:sldId id="260" r:id="rId7"/>
    <p:sldId id="268" r:id="rId8"/>
    <p:sldId id="279" r:id="rId9"/>
    <p:sldId id="269" r:id="rId10"/>
    <p:sldId id="270" r:id="rId11"/>
    <p:sldId id="271" r:id="rId12"/>
    <p:sldId id="275" r:id="rId13"/>
    <p:sldId id="265" r:id="rId14"/>
    <p:sldId id="263" r:id="rId15"/>
    <p:sldId id="277" r:id="rId16"/>
    <p:sldId id="278" r:id="rId17"/>
    <p:sldId id="266" r:id="rId18"/>
  </p:sldIdLst>
  <p:sldSz cx="12192000" cy="704056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18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>
        <p:scale>
          <a:sx n="75" d="100"/>
          <a:sy n="75" d="100"/>
        </p:scale>
        <p:origin x="-72" y="294"/>
      </p:cViewPr>
      <p:guideLst>
        <p:guide orient="horz" pos="2218"/>
        <p:guide pos="3840"/>
      </p:guideLst>
    </p:cSldViewPr>
  </p:slideViewPr>
  <p:outlineViewPr>
    <p:cViewPr>
      <p:scale>
        <a:sx n="33" d="100"/>
        <a:sy n="33" d="100"/>
      </p:scale>
      <p:origin x="0" y="99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50" d="100"/>
          <a:sy n="150" d="100"/>
        </p:scale>
        <p:origin x="-810" y="72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3E45748E-D758-4683-A72D-DD362C2E41C8}"/>
    <pc:docChg chg="modSld">
      <pc:chgData name="" userId="" providerId="" clId="Web-{3E45748E-D758-4683-A72D-DD362C2E41C8}" dt="2018-10-12T01:00:03.225" v="45"/>
      <pc:docMkLst>
        <pc:docMk/>
      </pc:docMkLst>
      <pc:sldChg chg="modNotes">
        <pc:chgData name="" userId="" providerId="" clId="Web-{3E45748E-D758-4683-A72D-DD362C2E41C8}" dt="2018-10-12T01:00:03.225" v="45"/>
        <pc:sldMkLst>
          <pc:docMk/>
          <pc:sldMk cId="1893941693" sldId="26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1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603EFD-D2D4-419A-BF0F-EFF3B44F9ED6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823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823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7A0887-26EF-48B5-8AA8-B427BE9DB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8907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FA90FD-D259-4847-A2FC-B3027FC52314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696913"/>
            <a:ext cx="603567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B1A4DA-4522-4DC7-9E72-BC08653BA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369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B1A4DA-4522-4DC7-9E72-BC08653BAE3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8532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Tape a list of events on the table. Athletes don’t always know there event number. </a:t>
            </a:r>
          </a:p>
          <a:p>
            <a:r>
              <a:rPr lang="en-US" dirty="0" smtClean="0"/>
              <a:t>Scratch = Does not want to swim in finals</a:t>
            </a:r>
          </a:p>
          <a:p>
            <a:r>
              <a:rPr lang="en-US" dirty="0" smtClean="0"/>
              <a:t>Intent = thinking about swimming in Finals.</a:t>
            </a:r>
          </a:p>
          <a:p>
            <a:r>
              <a:rPr lang="en-US" dirty="0" smtClean="0"/>
              <a:t>An intent must return to declare his/her intention 30 minutes after the announcement of finalists in his/her last event. Otherwise the athlete will swim in finals.</a:t>
            </a:r>
          </a:p>
          <a:p>
            <a:endParaRPr lang="en-US" dirty="0"/>
          </a:p>
          <a:p>
            <a:r>
              <a:rPr lang="en-US" dirty="0" smtClean="0"/>
              <a:t>Make sure that the announced preliminary </a:t>
            </a:r>
            <a:r>
              <a:rPr lang="en-US" dirty="0"/>
              <a:t>r</a:t>
            </a:r>
            <a:r>
              <a:rPr lang="en-US" dirty="0" smtClean="0"/>
              <a:t>esults must be brought to the scratch table.</a:t>
            </a:r>
          </a:p>
          <a:p>
            <a:endParaRPr lang="en-US" dirty="0"/>
          </a:p>
          <a:p>
            <a:r>
              <a:rPr lang="en-US" dirty="0" smtClean="0"/>
              <a:t>Scratches can occur as soon as the scratch book opens. You do not need results.</a:t>
            </a:r>
          </a:p>
          <a:p>
            <a:endParaRPr lang="en-US" dirty="0"/>
          </a:p>
          <a:p>
            <a:r>
              <a:rPr lang="en-US" dirty="0" smtClean="0"/>
              <a:t>As soon as you have a scratch start notifying coaches.</a:t>
            </a:r>
          </a:p>
          <a:p>
            <a:endParaRPr lang="en-US" dirty="0"/>
          </a:p>
          <a:p>
            <a:r>
              <a:rPr lang="en-US" dirty="0" smtClean="0"/>
              <a:t>Sunday there will be a lot of scratches</a:t>
            </a:r>
          </a:p>
          <a:p>
            <a:endParaRPr lang="en-US" dirty="0"/>
          </a:p>
          <a:p>
            <a:r>
              <a:rPr lang="en-US" dirty="0" smtClean="0"/>
              <a:t>Use the Finals scratch log – it will help you keep track of everything.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B1A4DA-4522-4DC7-9E72-BC08653BAE3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4546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Time Verification – will be done by Staff prior to the start of the meet. Emails will be sent to coaches of the athlete with issue.</a:t>
            </a:r>
          </a:p>
          <a:p>
            <a:r>
              <a:rPr lang="en-US" dirty="0" smtClean="0"/>
              <a:t>Athlete must bring proof to the meet.. The “proof” must be from sanctioned meet or an observed HS Championship meet.  International times are cleared through Laurie. </a:t>
            </a:r>
          </a:p>
          <a:p>
            <a:endParaRPr lang="en-US" dirty="0"/>
          </a:p>
          <a:p>
            <a:r>
              <a:rPr lang="en-US" dirty="0" smtClean="0"/>
              <a:t>Coach Assignment – work with MD – for athletes at the meet w/o a coach.</a:t>
            </a:r>
          </a:p>
          <a:p>
            <a:endParaRPr lang="en-US" dirty="0"/>
          </a:p>
          <a:p>
            <a:r>
              <a:rPr lang="en-US" dirty="0" smtClean="0"/>
              <a:t>Reminder: Circle seeding for the fastest 3 heats then seeded by time.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B1A4DA-4522-4DC7-9E72-BC08653BAE3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1785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B1A4DA-4522-4DC7-9E72-BC08653BAE3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7913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scratch box is used in some LSCs at Age Group Meets.</a:t>
            </a:r>
          </a:p>
          <a:p>
            <a:endParaRPr lang="en-US" dirty="0"/>
          </a:p>
          <a:p>
            <a:r>
              <a:rPr lang="en-US" dirty="0" smtClean="0"/>
              <a:t>National Deck trend is to eliminate additional paperwork. Hence DFS are recorded on the DR/AR paperwork instead of filling out a DQ slip.</a:t>
            </a:r>
          </a:p>
          <a:p>
            <a:endParaRPr lang="en-US" dirty="0"/>
          </a:p>
          <a:p>
            <a:r>
              <a:rPr lang="en-US" dirty="0" smtClean="0"/>
              <a:t>Positive check-in for distance and relays is going away – instead  only scratches are taken. (some Lead ARs)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B1A4DA-4522-4DC7-9E72-BC08653BAE3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8174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B1A4DA-4522-4DC7-9E72-BC08653BAE3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8620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B1A4DA-4522-4DC7-9E72-BC08653BAE3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5552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B1A4DA-4522-4DC7-9E72-BC08653BAE3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9353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B1A4DA-4522-4DC7-9E72-BC08653BAE3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87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B1A4DA-4522-4DC7-9E72-BC08653BAE3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2847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Nan</a:t>
            </a:r>
            <a:r>
              <a:rPr lang="en-US" baseline="0" dirty="0" smtClean="0"/>
              <a:t> leads this part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B1A4DA-4522-4DC7-9E72-BC08653BAE3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3103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r>
              <a:rPr lang="en-US" b="1" dirty="0">
                <a:cs typeface="Calibri"/>
              </a:rPr>
              <a:t>Protocols: </a:t>
            </a:r>
            <a:endParaRPr lang="en-US" b="1" dirty="0" smtClean="0">
              <a:cs typeface="Calibri"/>
            </a:endParaRPr>
          </a:p>
          <a:p>
            <a:r>
              <a:rPr lang="en-US" dirty="0" smtClean="0">
                <a:cs typeface="Calibri"/>
              </a:rPr>
              <a:t>Late </a:t>
            </a:r>
            <a:r>
              <a:rPr lang="en-US" dirty="0">
                <a:cs typeface="Calibri"/>
              </a:rPr>
              <a:t>or Forgot Check in, </a:t>
            </a:r>
            <a:r>
              <a:rPr lang="en-US" dirty="0">
                <a:cs typeface="Calibri"/>
              </a:rPr>
              <a:t>	</a:t>
            </a:r>
            <a:r>
              <a:rPr lang="en-US" dirty="0" smtClean="0">
                <a:cs typeface="Calibri"/>
              </a:rPr>
              <a:t>	</a:t>
            </a:r>
            <a:r>
              <a:rPr lang="en-US" dirty="0" smtClean="0">
                <a:cs typeface="Calibri"/>
              </a:rPr>
              <a:t>No </a:t>
            </a:r>
            <a:r>
              <a:rPr lang="en-US" dirty="0">
                <a:cs typeface="Calibri"/>
              </a:rPr>
              <a:t>S</a:t>
            </a:r>
            <a:r>
              <a:rPr lang="en-US" dirty="0" smtClean="0">
                <a:cs typeface="Calibri"/>
              </a:rPr>
              <a:t>hows</a:t>
            </a:r>
            <a:r>
              <a:rPr lang="en-US" dirty="0">
                <a:cs typeface="Calibri"/>
              </a:rPr>
              <a:t>, </a:t>
            </a:r>
            <a:endParaRPr lang="en-US" dirty="0" smtClean="0">
              <a:cs typeface="Calibri"/>
            </a:endParaRPr>
          </a:p>
          <a:p>
            <a:r>
              <a:rPr lang="en-US" dirty="0" smtClean="0">
                <a:cs typeface="Calibri"/>
              </a:rPr>
              <a:t>DQ Log (Admin vs CJ)</a:t>
            </a:r>
            <a:r>
              <a:rPr lang="en-US" dirty="0">
                <a:cs typeface="Calibri"/>
              </a:rPr>
              <a:t>	</a:t>
            </a:r>
            <a:r>
              <a:rPr lang="en-US" dirty="0" smtClean="0">
                <a:cs typeface="Calibri"/>
              </a:rPr>
              <a:t>	</a:t>
            </a:r>
            <a:r>
              <a:rPr lang="en-US" dirty="0" smtClean="0">
                <a:cs typeface="Calibri"/>
              </a:rPr>
              <a:t>time changes, </a:t>
            </a:r>
          </a:p>
          <a:p>
            <a:r>
              <a:rPr lang="en-US" dirty="0" smtClean="0">
                <a:cs typeface="Calibri"/>
              </a:rPr>
              <a:t>split heats, 			radio protocol, </a:t>
            </a:r>
          </a:p>
          <a:p>
            <a:r>
              <a:rPr lang="en-US" dirty="0" smtClean="0">
                <a:cs typeface="Calibri"/>
              </a:rPr>
              <a:t>coach issues – when to involve MR</a:t>
            </a:r>
          </a:p>
          <a:p>
            <a:endParaRPr lang="en-US" dirty="0">
              <a:cs typeface="Calibri"/>
            </a:endParaRPr>
          </a:p>
          <a:p>
            <a:r>
              <a:rPr lang="en-US" b="1" dirty="0" smtClean="0">
                <a:cs typeface="Calibri"/>
              </a:rPr>
              <a:t>Conference call</a:t>
            </a:r>
            <a:r>
              <a:rPr lang="en-US" dirty="0" smtClean="0">
                <a:cs typeface="Calibri"/>
              </a:rPr>
              <a:t>: </a:t>
            </a:r>
            <a:r>
              <a:rPr lang="en-US" dirty="0" smtClean="0">
                <a:cs typeface="Calibri"/>
              </a:rPr>
              <a:t>Meet protocols, preparation and assignments, the “plan”</a:t>
            </a:r>
          </a:p>
          <a:p>
            <a:r>
              <a:rPr lang="en-US" b="1" dirty="0" smtClean="0">
                <a:cs typeface="Calibri"/>
              </a:rPr>
              <a:t>Know your Resources and where to find them.</a:t>
            </a:r>
            <a:endParaRPr lang="en-US" b="1" dirty="0">
              <a:cs typeface="Calibri"/>
            </a:endParaRPr>
          </a:p>
          <a:p>
            <a:pPr>
              <a:lnSpc>
                <a:spcPct val="150000"/>
              </a:lnSpc>
            </a:pPr>
            <a:endParaRPr lang="en-US" b="1" dirty="0" smtClean="0"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en-US" b="1" dirty="0" smtClean="0">
                <a:cs typeface="Calibri"/>
              </a:rPr>
              <a:t>Daily Binder</a:t>
            </a:r>
            <a:r>
              <a:rPr lang="en-US" dirty="0" smtClean="0">
                <a:cs typeface="Calibri"/>
              </a:rPr>
              <a:t>;:dividers by event, 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cs typeface="Calibri"/>
              </a:rPr>
              <a:t>Admin book </a:t>
            </a:r>
            <a:r>
              <a:rPr lang="en-US" dirty="0" smtClean="0">
                <a:cs typeface="Calibri"/>
              </a:rPr>
              <a:t>– meet announcement, emails, computer change form, HS un-attach, DQ Log, Count sheets, Radio protocol, radio sign out sheets etc.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cs typeface="Calibri"/>
              </a:rPr>
              <a:t>Scratch books </a:t>
            </a:r>
            <a:r>
              <a:rPr lang="en-US" dirty="0" smtClean="0">
                <a:cs typeface="Calibri"/>
              </a:rPr>
              <a:t>: boys and girls binders, separated by event, scratch sheets, event listing, and finals scratch log </a:t>
            </a:r>
            <a:endParaRPr lang="en-US" dirty="0"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cs typeface="Calibri"/>
              </a:rPr>
              <a:t>Supplies: </a:t>
            </a:r>
            <a:r>
              <a:rPr lang="en-US" dirty="0">
                <a:cs typeface="Calibri"/>
              </a:rPr>
              <a:t>pencil, red pencil, pens, clip boards, </a:t>
            </a:r>
            <a:endParaRPr lang="en-US" dirty="0" smtClean="0"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en-US" b="1" dirty="0" smtClean="0">
                <a:cs typeface="Calibri"/>
              </a:rPr>
              <a:t>Communicate</a:t>
            </a:r>
            <a:r>
              <a:rPr lang="en-US" dirty="0" smtClean="0">
                <a:cs typeface="Calibri"/>
              </a:rPr>
              <a:t>: Meet Director, Pacific Staff (FW), Head Starter (rotations), Team Lead Judge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cs typeface="Calibri"/>
              </a:rPr>
              <a:t>Other options</a:t>
            </a:r>
            <a:r>
              <a:rPr lang="en-US" dirty="0" smtClean="0">
                <a:cs typeface="Calibri"/>
              </a:rPr>
              <a:t>: Wording for Announcer plus a log, Estimated timelines, </a:t>
            </a:r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B1A4DA-4522-4DC7-9E72-BC08653BAE3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6262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B1A4DA-4522-4DC7-9E72-BC08653BAE3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9022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Coach Check – in:</a:t>
            </a:r>
          </a:p>
          <a:p>
            <a:endParaRPr lang="en-US" dirty="0"/>
          </a:p>
          <a:p>
            <a:r>
              <a:rPr lang="en-US" dirty="0" smtClean="0"/>
              <a:t>Have coach sign –in, give bag-tag or wrist band (Option of the host). Collect phone numbers, sign concussion paperwork.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B1A4DA-4522-4DC7-9E72-BC08653BAE3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094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16425"/>
            <a:ext cx="5486400" cy="4422775"/>
          </a:xfrm>
        </p:spPr>
        <p:txBody>
          <a:bodyPr/>
          <a:lstStyle/>
          <a:p>
            <a:r>
              <a:rPr lang="en-US" dirty="0" smtClean="0"/>
              <a:t>Mark check-in paperwork with exceptions prior to opening. (The night before is best)</a:t>
            </a:r>
          </a:p>
          <a:p>
            <a:r>
              <a:rPr lang="en-US" dirty="0" smtClean="0"/>
              <a:t>Resolve exceptions and issues daily.</a:t>
            </a:r>
          </a:p>
          <a:p>
            <a:r>
              <a:rPr lang="en-US" b="1" dirty="0" smtClean="0"/>
              <a:t>Exceptions</a:t>
            </a:r>
            <a:r>
              <a:rPr lang="en-US" dirty="0" smtClean="0"/>
              <a:t>: too many events per day or total # of events exceeds cap. Time verification. Finals penalty (AG)</a:t>
            </a:r>
          </a:p>
          <a:p>
            <a:r>
              <a:rPr lang="en-US" b="1" dirty="0">
                <a:cs typeface="Calibri"/>
              </a:rPr>
              <a:t>HS Athletes: </a:t>
            </a:r>
            <a:r>
              <a:rPr lang="en-US" dirty="0">
                <a:cs typeface="Calibri"/>
              </a:rPr>
              <a:t>CIF </a:t>
            </a:r>
            <a:r>
              <a:rPr lang="en-US" dirty="0" smtClean="0">
                <a:cs typeface="Calibri"/>
              </a:rPr>
              <a:t>Rules. Does not affect Nevada athletes. </a:t>
            </a:r>
          </a:p>
          <a:p>
            <a:r>
              <a:rPr lang="en-US" b="1" dirty="0" smtClean="0">
                <a:cs typeface="Calibri"/>
              </a:rPr>
              <a:t>Reminder: </a:t>
            </a:r>
            <a:r>
              <a:rPr lang="en-US" dirty="0" smtClean="0">
                <a:cs typeface="Calibri"/>
              </a:rPr>
              <a:t>Un-attached athletes can not swim in a relay 102.3</a:t>
            </a:r>
            <a:endParaRPr lang="en-US" dirty="0">
              <a:cs typeface="Calibri"/>
            </a:endParaRPr>
          </a:p>
          <a:p>
            <a:r>
              <a:rPr lang="en-US" b="1" dirty="0" smtClean="0">
                <a:cs typeface="Calibri"/>
              </a:rPr>
              <a:t>Watch</a:t>
            </a:r>
            <a:r>
              <a:rPr lang="en-US" dirty="0" smtClean="0">
                <a:cs typeface="Calibri"/>
              </a:rPr>
              <a:t> the timeline and H/L posting area. If athletes are gathered around you are in trouble. </a:t>
            </a:r>
          </a:p>
          <a:p>
            <a:r>
              <a:rPr lang="en-US" dirty="0" smtClean="0">
                <a:cs typeface="Calibri"/>
              </a:rPr>
              <a:t>Seeding </a:t>
            </a:r>
          </a:p>
          <a:p>
            <a:endParaRPr lang="en-US" dirty="0">
              <a:cs typeface="Calibri"/>
            </a:endParaRPr>
          </a:p>
          <a:p>
            <a:r>
              <a:rPr lang="en-US" b="1" dirty="0" smtClean="0">
                <a:cs typeface="Calibri"/>
              </a:rPr>
              <a:t>No show rules differ for Age Group and Senior athletes – </a:t>
            </a:r>
          </a:p>
          <a:p>
            <a:r>
              <a:rPr lang="en-US" b="1" dirty="0" smtClean="0">
                <a:cs typeface="Calibri"/>
              </a:rPr>
              <a:t>Age Group </a:t>
            </a:r>
            <a:r>
              <a:rPr lang="en-US" dirty="0" smtClean="0">
                <a:cs typeface="Calibri"/>
              </a:rPr>
              <a:t>prelims: – barred from their next preliminary individual event</a:t>
            </a:r>
            <a:endParaRPr lang="en-US" dirty="0">
              <a:cs typeface="Calibri"/>
            </a:endParaRPr>
          </a:p>
          <a:p>
            <a:r>
              <a:rPr lang="en-US" dirty="0" smtClean="0"/>
              <a:t>Finals: barred from the rest of finals and if no finals that day – barred from 1</a:t>
            </a:r>
            <a:r>
              <a:rPr lang="en-US" baseline="30000" dirty="0" smtClean="0"/>
              <a:t>st</a:t>
            </a:r>
            <a:r>
              <a:rPr lang="en-US" dirty="0" smtClean="0"/>
              <a:t> preliminary event</a:t>
            </a:r>
          </a:p>
          <a:p>
            <a:r>
              <a:rPr lang="en-US" b="1" dirty="0" smtClean="0"/>
              <a:t>Senior</a:t>
            </a:r>
            <a:r>
              <a:rPr lang="en-US" dirty="0" smtClean="0"/>
              <a:t> Prelims- </a:t>
            </a:r>
            <a:r>
              <a:rPr lang="en-US" dirty="0">
                <a:cs typeface="Calibri"/>
              </a:rPr>
              <a:t>– barred from </a:t>
            </a:r>
            <a:r>
              <a:rPr lang="en-US" dirty="0" smtClean="0">
                <a:cs typeface="Calibri"/>
              </a:rPr>
              <a:t>the rest of his/her events for the day including relays.</a:t>
            </a:r>
          </a:p>
          <a:p>
            <a:r>
              <a:rPr lang="en-US" dirty="0" smtClean="0">
                <a:cs typeface="Calibri"/>
              </a:rPr>
              <a:t>Finals: - barred from the remainder of the meet. </a:t>
            </a:r>
            <a:endParaRPr lang="en-US" dirty="0"/>
          </a:p>
          <a:p>
            <a:r>
              <a:rPr lang="en-US" b="1" dirty="0" smtClean="0"/>
              <a:t>No-show on final day</a:t>
            </a:r>
            <a:r>
              <a:rPr lang="en-US" dirty="0" smtClean="0"/>
              <a:t>= If the no show occurs on the last day that the athlete is entered in an individual finals event and no other individual event penalty is applicable – the athlete shall be fined $100.</a:t>
            </a:r>
          </a:p>
          <a:p>
            <a:endParaRPr lang="en-US" dirty="0"/>
          </a:p>
          <a:p>
            <a:r>
              <a:rPr lang="en-US" dirty="0" smtClean="0"/>
              <a:t>Mistakes Happen – Not the end of the world. If Admin mistake make sure to insert athlete in the heat he/she belongs. Does everyone know how to split a heat?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B1A4DA-4522-4DC7-9E72-BC08653BAE3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5084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B1A4DA-4522-4DC7-9E72-BC08653BAE3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2744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is the advantage of having an Admin next to the timing operator?</a:t>
            </a:r>
          </a:p>
          <a:p>
            <a:r>
              <a:rPr lang="en-US" dirty="0" smtClean="0"/>
              <a:t>What is the primary timing system?</a:t>
            </a:r>
          </a:p>
          <a:p>
            <a:r>
              <a:rPr lang="en-US" dirty="0" smtClean="0"/>
              <a:t>Ask for help if you  have a timing issue. – especially if it occurs during the 50s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B1A4DA-4522-4DC7-9E72-BC08653BAE3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284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649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648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2602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122027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9351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5062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522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9794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820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289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997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581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661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637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566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096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01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666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F89BCD-1962-A045-8F1A-7195EFF91A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Administrative Referee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74A6117-5CDE-9C46-BE68-4C29C326B1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October 13, 2018</a:t>
            </a:r>
          </a:p>
        </p:txBody>
      </p:sp>
    </p:spTree>
    <p:extLst>
      <p:ext uri="{BB962C8B-B14F-4D97-AF65-F5344CB8AC3E}">
        <p14:creationId xmlns:p14="http://schemas.microsoft.com/office/powerpoint/2010/main" val="230023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225364"/>
          </a:xfrm>
        </p:spPr>
        <p:txBody>
          <a:bodyPr/>
          <a:lstStyle/>
          <a:p>
            <a:r>
              <a:rPr lang="en-US" dirty="0"/>
              <a:t>Scratch Book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F507CBA-91A6-4444-8445-C1E4A42D10E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767681"/>
            <a:ext cx="10363826" cy="4114799"/>
          </a:xfrm>
        </p:spPr>
        <p:txBody>
          <a:bodyPr>
            <a:normAutofit/>
          </a:bodyPr>
          <a:lstStyle/>
          <a:p>
            <a:r>
              <a:rPr lang="en-US" sz="2400" cap="none" dirty="0"/>
              <a:t>Process scratches  </a:t>
            </a:r>
          </a:p>
          <a:p>
            <a:r>
              <a:rPr lang="en-US" sz="2400" cap="none" dirty="0"/>
              <a:t>Work with announcer and runners</a:t>
            </a:r>
          </a:p>
          <a:p>
            <a:r>
              <a:rPr lang="en-US" sz="2400" cap="none" dirty="0"/>
              <a:t>Notify coaches if their athlete has scratched into a final</a:t>
            </a:r>
          </a:p>
          <a:p>
            <a:r>
              <a:rPr lang="en-US" sz="2400" cap="none" dirty="0"/>
              <a:t>Close events after the 30 minute period</a:t>
            </a:r>
          </a:p>
          <a:p>
            <a:r>
              <a:rPr lang="en-US" sz="2400" cap="none" dirty="0"/>
              <a:t>Keep track of intents</a:t>
            </a:r>
          </a:p>
          <a:p>
            <a:r>
              <a:rPr lang="en-US" sz="2400" cap="none" dirty="0"/>
              <a:t>Proof finals heat sheet prior to printing</a:t>
            </a:r>
          </a:p>
          <a:p>
            <a:r>
              <a:rPr lang="en-US" sz="2400" cap="none" dirty="0"/>
              <a:t>Prepare binder for Finals  </a:t>
            </a:r>
          </a:p>
        </p:txBody>
      </p:sp>
    </p:spTree>
    <p:extLst>
      <p:ext uri="{BB962C8B-B14F-4D97-AF65-F5344CB8AC3E}">
        <p14:creationId xmlns:p14="http://schemas.microsoft.com/office/powerpoint/2010/main" val="43465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72281"/>
            <a:ext cx="10364451" cy="920564"/>
          </a:xfrm>
        </p:spPr>
        <p:txBody>
          <a:bodyPr/>
          <a:lstStyle/>
          <a:p>
            <a:r>
              <a:rPr lang="en-US" dirty="0"/>
              <a:t>Lead Admin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E03FFD8-2E37-464A-92BA-26DD44036BA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691482"/>
            <a:ext cx="10363826" cy="4099718"/>
          </a:xfrm>
        </p:spPr>
        <p:txBody>
          <a:bodyPr>
            <a:normAutofit/>
          </a:bodyPr>
          <a:lstStyle/>
          <a:p>
            <a:r>
              <a:rPr lang="en-US" cap="none" dirty="0"/>
              <a:t>Everything mentioned earlier plus</a:t>
            </a:r>
          </a:p>
          <a:p>
            <a:r>
              <a:rPr lang="en-US" cap="none" dirty="0"/>
              <a:t>Follow Meet Protocols established with Meet Referee</a:t>
            </a:r>
          </a:p>
          <a:p>
            <a:r>
              <a:rPr lang="en-US" cap="none" dirty="0"/>
              <a:t>Work with Meet Director and/or Pacific Staff (FW)</a:t>
            </a:r>
          </a:p>
          <a:p>
            <a:r>
              <a:rPr lang="en-US" cap="none" dirty="0"/>
              <a:t>Work with computer operator</a:t>
            </a:r>
          </a:p>
          <a:p>
            <a:r>
              <a:rPr lang="en-US" cap="none" dirty="0"/>
              <a:t>Time Verification/Proof of time</a:t>
            </a:r>
          </a:p>
          <a:p>
            <a:r>
              <a:rPr lang="en-US" cap="none" dirty="0"/>
              <a:t>Coach Assignment</a:t>
            </a:r>
          </a:p>
          <a:p>
            <a:r>
              <a:rPr lang="en-US" cap="none" dirty="0"/>
              <a:t>Review results</a:t>
            </a:r>
          </a:p>
          <a:p>
            <a:r>
              <a:rPr lang="en-US" cap="none" dirty="0"/>
              <a:t>Prioritize work flow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Wave 5"/>
          <p:cNvSpPr/>
          <p:nvPr/>
        </p:nvSpPr>
        <p:spPr>
          <a:xfrm>
            <a:off x="5765800" y="3215481"/>
            <a:ext cx="4495800" cy="243840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Make a plan but be </a:t>
            </a:r>
            <a:r>
              <a:rPr lang="en-US" sz="2400" b="1" dirty="0">
                <a:solidFill>
                  <a:schemeClr val="tx1"/>
                </a:solidFill>
              </a:rPr>
              <a:t>flexible</a:t>
            </a:r>
          </a:p>
        </p:txBody>
      </p:sp>
    </p:spTree>
    <p:extLst>
      <p:ext uri="{BB962C8B-B14F-4D97-AF65-F5344CB8AC3E}">
        <p14:creationId xmlns:p14="http://schemas.microsoft.com/office/powerpoint/2010/main" val="1943033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1914E9-87E8-5F49-9378-344C2113B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571313"/>
            <a:ext cx="10364451" cy="1596177"/>
          </a:xfrm>
        </p:spPr>
        <p:txBody>
          <a:bodyPr/>
          <a:lstStyle/>
          <a:p>
            <a:r>
              <a:rPr lang="en-US" dirty="0"/>
              <a:t>Be Calm, Professional and</a:t>
            </a:r>
            <a:br>
              <a:rPr lang="en-US" dirty="0"/>
            </a:br>
            <a:r>
              <a:rPr lang="en-US" sz="4000" dirty="0"/>
              <a:t>SMILE!</a:t>
            </a:r>
          </a:p>
        </p:txBody>
      </p:sp>
    </p:spTree>
    <p:extLst>
      <p:ext uri="{BB962C8B-B14F-4D97-AF65-F5344CB8AC3E}">
        <p14:creationId xmlns:p14="http://schemas.microsoft.com/office/powerpoint/2010/main" val="375189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668" y="650568"/>
            <a:ext cx="9218913" cy="510185"/>
          </a:xfrm>
        </p:spPr>
        <p:txBody>
          <a:bodyPr>
            <a:normAutofit fontScale="90000"/>
          </a:bodyPr>
          <a:lstStyle/>
          <a:p>
            <a:r>
              <a:rPr lang="en-US" dirty="0"/>
              <a:t> National Deck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872043" y="1392903"/>
            <a:ext cx="5042895" cy="4525827"/>
          </a:xfrm>
        </p:spPr>
        <p:txBody>
          <a:bodyPr>
            <a:normAutofit lnSpcReduction="10000"/>
          </a:bodyPr>
          <a:lstStyle/>
          <a:p>
            <a:r>
              <a:rPr lang="en-US" sz="1800" cap="none" dirty="0"/>
              <a:t>Scratch Cards &amp; Scratch Box</a:t>
            </a:r>
          </a:p>
          <a:p>
            <a:r>
              <a:rPr lang="en-US" sz="1800" cap="none" dirty="0"/>
              <a:t>The next days events are seeded the night before</a:t>
            </a:r>
          </a:p>
          <a:p>
            <a:r>
              <a:rPr lang="en-US" sz="1800" cap="none" dirty="0"/>
              <a:t>More Binders with more information</a:t>
            </a:r>
          </a:p>
          <a:p>
            <a:r>
              <a:rPr lang="en-US" sz="1800" cap="none" dirty="0"/>
              <a:t>Technical meeting</a:t>
            </a:r>
          </a:p>
          <a:p>
            <a:r>
              <a:rPr lang="en-US" sz="1800" cap="none" dirty="0"/>
              <a:t>Closing events for seeding includes math!</a:t>
            </a:r>
          </a:p>
          <a:p>
            <a:r>
              <a:rPr lang="en-US" sz="1800" cap="none" dirty="0"/>
              <a:t>Positive check in folders (distance and Relays)</a:t>
            </a:r>
          </a:p>
          <a:p>
            <a:r>
              <a:rPr lang="en-US" sz="1800" cap="none" dirty="0"/>
              <a:t>Timelines</a:t>
            </a:r>
          </a:p>
          <a:p>
            <a:r>
              <a:rPr lang="en-US" sz="1800" cap="none" dirty="0"/>
              <a:t>Tv deadlines</a:t>
            </a:r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6800" y="1767681"/>
            <a:ext cx="4275473" cy="4171122"/>
          </a:xfrm>
        </p:spPr>
        <p:txBody>
          <a:bodyPr>
            <a:normAutofit/>
          </a:bodyPr>
          <a:lstStyle/>
          <a:p>
            <a:r>
              <a:rPr lang="en-US" sz="2000" cap="none" dirty="0"/>
              <a:t>The Administrative Referee tasks are a little different on the National Deck. </a:t>
            </a:r>
          </a:p>
          <a:p>
            <a:endParaRPr lang="en-US" sz="2000" cap="none" dirty="0"/>
          </a:p>
          <a:p>
            <a:r>
              <a:rPr lang="en-US" sz="2000" cap="none" dirty="0"/>
              <a:t>Sectionals </a:t>
            </a:r>
          </a:p>
          <a:p>
            <a:r>
              <a:rPr lang="en-US" sz="2000" cap="none" dirty="0"/>
              <a:t>Zone Championships</a:t>
            </a:r>
          </a:p>
          <a:p>
            <a:r>
              <a:rPr lang="en-US" sz="2000" cap="none" dirty="0"/>
              <a:t>Pro Series, </a:t>
            </a:r>
          </a:p>
          <a:p>
            <a:r>
              <a:rPr lang="en-US" sz="2000" cap="none" dirty="0"/>
              <a:t>Juniors and Nationals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5-Point Star 4"/>
          <p:cNvSpPr/>
          <p:nvPr/>
        </p:nvSpPr>
        <p:spPr>
          <a:xfrm>
            <a:off x="4267200" y="3019424"/>
            <a:ext cx="457200" cy="457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-Point Star 5"/>
          <p:cNvSpPr/>
          <p:nvPr/>
        </p:nvSpPr>
        <p:spPr>
          <a:xfrm>
            <a:off x="3581400" y="3019424"/>
            <a:ext cx="457200" cy="457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5-Point Star 6"/>
          <p:cNvSpPr/>
          <p:nvPr/>
        </p:nvSpPr>
        <p:spPr>
          <a:xfrm>
            <a:off x="2819400" y="3024186"/>
            <a:ext cx="457200" cy="457200"/>
          </a:xfrm>
          <a:prstGeom prst="star5">
            <a:avLst>
              <a:gd name="adj" fmla="val 14073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7"/>
          <p:cNvSpPr/>
          <p:nvPr/>
        </p:nvSpPr>
        <p:spPr>
          <a:xfrm>
            <a:off x="2133600" y="3017043"/>
            <a:ext cx="457200" cy="457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5-Point Star 8"/>
          <p:cNvSpPr/>
          <p:nvPr/>
        </p:nvSpPr>
        <p:spPr>
          <a:xfrm>
            <a:off x="1447800" y="3006724"/>
            <a:ext cx="457200" cy="457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18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9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987541057"/>
              </p:ext>
            </p:extLst>
          </p:nvPr>
        </p:nvGraphicFramePr>
        <p:xfrm>
          <a:off x="302071" y="3099817"/>
          <a:ext cx="5556316" cy="2167829"/>
        </p:xfrm>
        <a:graphic>
          <a:graphicData uri="http://schemas.openxmlformats.org/drawingml/2006/table">
            <a:tbl>
              <a:tblPr/>
              <a:tblGrid>
                <a:gridCol w="3164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2865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0112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179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2360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9562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1870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42199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527498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415405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415405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</a:tblGrid>
              <a:tr h="115819">
                <a:tc>
                  <a:txBody>
                    <a:bodyPr/>
                    <a:lstStyle/>
                    <a:p>
                      <a:pPr algn="ctr" fontAlgn="t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6" marR="7336" marT="753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6" marR="7336" marT="753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6" marR="7336" marT="753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6" marR="7336" marT="753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6" marR="7336" marT="753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6" marR="7336" marT="753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6" marR="7336" marT="753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6" marR="7336" marT="753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6" marR="7336" marT="753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6" marR="7336" marT="753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7766">
                <a:tc gridSpan="11"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FINALS SCRATCH LOG</a:t>
                      </a:r>
                    </a:p>
                  </a:txBody>
                  <a:tcPr marL="7336" marR="7336" marT="753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38045"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Event # 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Time Announced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 fontAlgn="t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36" marR="7336" marT="73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 MIN Close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Time Closed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Last Intent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# of Scratches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Given to Computer Person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Blessed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Finals Posted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72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Event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6433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Woman's 200 Butterfly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6" marR="7336" marT="73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6433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Men's 200 Butterfly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6" marR="7336" marT="73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6433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Woman's 100 Freestyle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6" marR="7336" marT="73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6371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Men's 100 Freestyle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6" marR="7336" marT="73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6433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Woman's 100 Breaststroke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6" marR="7336" marT="73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6433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Men's 100 Breaststroke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6" marR="7336" marT="73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6433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Woman's 500 Freestyle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6" marR="7336" marT="73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6433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Men's 500 Freestyle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336" marR="7336" marT="73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336" marR="7336" marT="7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half" idx="2"/>
          </p:nvPr>
        </p:nvSpPr>
        <p:spPr>
          <a:xfrm>
            <a:off x="834026" y="1642798"/>
            <a:ext cx="9681575" cy="107465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 </a:t>
            </a:r>
            <a:r>
              <a:rPr lang="en-US" b="1" dirty="0"/>
              <a:t>Finals Scratch Log </a:t>
            </a:r>
            <a:r>
              <a:rPr lang="en-US" dirty="0"/>
              <a:t>can be used to help keep the Scratch book process organized.</a:t>
            </a:r>
          </a:p>
          <a:p>
            <a:endParaRPr lang="en-US" dirty="0"/>
          </a:p>
          <a:p>
            <a:r>
              <a:rPr lang="en-US" dirty="0"/>
              <a:t>An </a:t>
            </a:r>
            <a:r>
              <a:rPr lang="en-US" b="1" dirty="0"/>
              <a:t>Announcer’s Log </a:t>
            </a:r>
            <a:r>
              <a:rPr lang="en-US" dirty="0"/>
              <a:t>should be used to track events that have been announced and returned to the Admin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2855319"/>
              </p:ext>
            </p:extLst>
          </p:nvPr>
        </p:nvGraphicFramePr>
        <p:xfrm>
          <a:off x="6333615" y="3350528"/>
          <a:ext cx="4737100" cy="2444640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241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271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44464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Announcer</a:t>
                      </a:r>
                    </a:p>
                  </a:txBody>
                  <a:tcPr marL="9525" marR="9525" marT="97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8928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Event</a:t>
                      </a:r>
                    </a:p>
                  </a:txBody>
                  <a:tcPr marL="9525" marR="9525" marT="97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9525" marR="9525" marT="97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Time Announced</a:t>
                      </a:r>
                    </a:p>
                  </a:txBody>
                  <a:tcPr marL="9525" marR="9525" marT="97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Returned to Admin</a:t>
                      </a:r>
                    </a:p>
                  </a:txBody>
                  <a:tcPr marL="9525" marR="9525" marT="97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446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9525" marR="9525" marT="97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Woman's 200 Butterfly</a:t>
                      </a:r>
                    </a:p>
                  </a:txBody>
                  <a:tcPr marL="9525" marR="9525" marT="97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7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7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4446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</a:t>
                      </a:r>
                    </a:p>
                  </a:txBody>
                  <a:tcPr marL="9525" marR="9525" marT="97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Men's 200 Butterfly</a:t>
                      </a:r>
                    </a:p>
                  </a:txBody>
                  <a:tcPr marL="9525" marR="9525" marT="97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7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7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4446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</a:t>
                      </a:r>
                    </a:p>
                  </a:txBody>
                  <a:tcPr marL="9525" marR="9525" marT="97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Woman's 100 Freestyle</a:t>
                      </a:r>
                    </a:p>
                  </a:txBody>
                  <a:tcPr marL="9525" marR="9525" marT="97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7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7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4446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</a:t>
                      </a:r>
                    </a:p>
                  </a:txBody>
                  <a:tcPr marL="9525" marR="9525" marT="97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Woman's 100 Breaststroke</a:t>
                      </a:r>
                    </a:p>
                  </a:txBody>
                  <a:tcPr marL="9525" marR="9525" marT="97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7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7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4446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7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Men's 100 Breaststroke</a:t>
                      </a:r>
                    </a:p>
                  </a:txBody>
                  <a:tcPr marL="9525" marR="9525" marT="97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7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7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4446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</a:t>
                      </a:r>
                    </a:p>
                  </a:txBody>
                  <a:tcPr marL="9525" marR="9525" marT="97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Woman's 500 Freestyle</a:t>
                      </a:r>
                    </a:p>
                  </a:txBody>
                  <a:tcPr marL="9525" marR="9525" marT="97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7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7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4446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</a:t>
                      </a:r>
                    </a:p>
                  </a:txBody>
                  <a:tcPr marL="9525" marR="9525" marT="97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Men's 500 Freestyle</a:t>
                      </a:r>
                    </a:p>
                  </a:txBody>
                  <a:tcPr marL="9525" marR="9525" marT="97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7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7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14" name="Title 1">
            <a:extLst>
              <a:ext uri="{FF2B5EF4-FFF2-40B4-BE49-F238E27FC236}">
                <a16:creationId xmlns:a16="http://schemas.microsoft.com/office/drawing/2014/main" xmlns="" id="{AF7F6D36-75E8-EB43-89D7-1248E5966FA6}"/>
              </a:ext>
            </a:extLst>
          </p:cNvPr>
          <p:cNvSpPr txBox="1">
            <a:spLocks/>
          </p:cNvSpPr>
          <p:nvPr/>
        </p:nvSpPr>
        <p:spPr>
          <a:xfrm>
            <a:off x="838200" y="374845"/>
            <a:ext cx="10515600" cy="9550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dirty="0"/>
              <a:t>Keeping Paperwork Organized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7335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317387"/>
            <a:ext cx="2273300" cy="146811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50" y="2956730"/>
            <a:ext cx="2273300" cy="143785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3396608"/>
            <a:ext cx="2667000" cy="1102605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505200" y="410051"/>
            <a:ext cx="4648201" cy="886459"/>
          </a:xfrm>
        </p:spPr>
        <p:txBody>
          <a:bodyPr>
            <a:normAutofit/>
          </a:bodyPr>
          <a:lstStyle/>
          <a:p>
            <a:r>
              <a:rPr lang="en-US" dirty="0"/>
              <a:t>Stamp Samples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1307068"/>
            <a:ext cx="2662091" cy="138791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1825592"/>
            <a:ext cx="2996139" cy="157101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3939149"/>
            <a:ext cx="2150823" cy="91086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3130269"/>
            <a:ext cx="2514600" cy="826081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371600" y="5181227"/>
            <a:ext cx="9123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Additional stamps include:</a:t>
            </a:r>
          </a:p>
          <a:p>
            <a:r>
              <a:rPr lang="en-US" dirty="0"/>
              <a:t>Prelims Post, Positions (DR, OOF, Colorado), Results…</a:t>
            </a:r>
          </a:p>
        </p:txBody>
      </p:sp>
    </p:spTree>
    <p:extLst>
      <p:ext uri="{BB962C8B-B14F-4D97-AF65-F5344CB8AC3E}">
        <p14:creationId xmlns:p14="http://schemas.microsoft.com/office/powerpoint/2010/main" val="162733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19881"/>
            <a:ext cx="10364451" cy="920563"/>
          </a:xfrm>
        </p:spPr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38200" y="1081881"/>
            <a:ext cx="10363826" cy="5029200"/>
          </a:xfrm>
        </p:spPr>
        <p:txBody>
          <a:bodyPr>
            <a:normAutofit fontScale="92500" lnSpcReduction="10000"/>
          </a:bodyPr>
          <a:lstStyle/>
          <a:p>
            <a:r>
              <a:rPr lang="en-US" cap="none" dirty="0"/>
              <a:t>Seeding Rules: USAS Rulebook 2017.11.7</a:t>
            </a:r>
          </a:p>
          <a:p>
            <a:r>
              <a:rPr lang="en-US" cap="none" dirty="0"/>
              <a:t>Proof of Time: USAS Rule Book 207.7</a:t>
            </a:r>
          </a:p>
          <a:p>
            <a:pPr lvl="0"/>
            <a:r>
              <a:rPr lang="en-US" cap="none" dirty="0"/>
              <a:t>Forms: *Can be found on USAS and/or Pacific websites </a:t>
            </a:r>
          </a:p>
          <a:p>
            <a:pPr lvl="1"/>
            <a:r>
              <a:rPr lang="en-US" cap="none" dirty="0"/>
              <a:t>DQ Log*</a:t>
            </a:r>
            <a:endParaRPr lang="en-US" sz="2000" cap="none" dirty="0"/>
          </a:p>
          <a:p>
            <a:pPr lvl="1"/>
            <a:r>
              <a:rPr lang="en-US" cap="none" dirty="0"/>
              <a:t>Finals Event Scratch  * </a:t>
            </a:r>
            <a:endParaRPr lang="en-US" sz="2000" cap="none" dirty="0"/>
          </a:p>
          <a:p>
            <a:pPr lvl="1"/>
            <a:r>
              <a:rPr lang="en-US" cap="none" dirty="0"/>
              <a:t>No Show from Final Event *</a:t>
            </a:r>
            <a:endParaRPr lang="en-US" sz="2000" cap="none" dirty="0"/>
          </a:p>
          <a:p>
            <a:pPr lvl="1"/>
            <a:r>
              <a:rPr lang="en-US" cap="none" dirty="0"/>
              <a:t>High School Season – “un-attach”</a:t>
            </a:r>
            <a:endParaRPr lang="en-US" sz="2000" cap="none" dirty="0"/>
          </a:p>
          <a:p>
            <a:pPr lvl="1"/>
            <a:r>
              <a:rPr lang="en-US" cap="none" dirty="0"/>
              <a:t>Finals Scratch and Announcer’s Log </a:t>
            </a:r>
            <a:endParaRPr lang="en-US" sz="2000" cap="none" dirty="0"/>
          </a:p>
          <a:p>
            <a:pPr lvl="1"/>
            <a:r>
              <a:rPr lang="en-US" cap="none" dirty="0"/>
              <a:t>Relay Early Take Off (master copy)*</a:t>
            </a:r>
            <a:endParaRPr lang="en-US" sz="2000" cap="none" dirty="0"/>
          </a:p>
          <a:p>
            <a:pPr lvl="1"/>
            <a:r>
              <a:rPr lang="en-US" cap="none" dirty="0"/>
              <a:t>Computer Change*</a:t>
            </a:r>
            <a:endParaRPr lang="en-US" sz="2000" cap="none" dirty="0"/>
          </a:p>
          <a:p>
            <a:pPr lvl="1"/>
            <a:r>
              <a:rPr lang="en-US" cap="none" dirty="0"/>
              <a:t>Count Sheets (Distance events)*</a:t>
            </a:r>
            <a:endParaRPr lang="en-US" sz="2000" cap="none" dirty="0"/>
          </a:p>
          <a:p>
            <a:pPr lvl="1"/>
            <a:r>
              <a:rPr lang="en-US" cap="none" dirty="0"/>
              <a:t>Coach Sign in*</a:t>
            </a:r>
            <a:endParaRPr lang="en-US" sz="2000" cap="none" dirty="0"/>
          </a:p>
          <a:p>
            <a:pPr lvl="1"/>
            <a:r>
              <a:rPr lang="en-US" cap="none" dirty="0"/>
              <a:t>Membership and Transfer*</a:t>
            </a:r>
          </a:p>
        </p:txBody>
      </p:sp>
    </p:spTree>
    <p:extLst>
      <p:ext uri="{BB962C8B-B14F-4D97-AF65-F5344CB8AC3E}">
        <p14:creationId xmlns:p14="http://schemas.microsoft.com/office/powerpoint/2010/main" val="200852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xmlns="" id="{D25EFC9D-C504-CD41-8674-FC1964548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2225914"/>
            <a:ext cx="10364451" cy="2307850"/>
          </a:xfrm>
        </p:spPr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84840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95596F-9EC9-734E-9B14-272F1D731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061160"/>
          </a:xfrm>
        </p:spPr>
        <p:txBody>
          <a:bodyPr/>
          <a:lstStyle/>
          <a:p>
            <a:r>
              <a:rPr lang="en-US" dirty="0"/>
              <a:t>The Keys to Success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AA697DA-84C1-2B45-9119-A3901C8A07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829892"/>
            <a:ext cx="10363826" cy="3961307"/>
          </a:xfrm>
        </p:spPr>
        <p:txBody>
          <a:bodyPr>
            <a:noAutofit/>
          </a:bodyPr>
          <a:lstStyle/>
          <a:p>
            <a:r>
              <a:rPr lang="en-US" sz="2400" cap="none" dirty="0"/>
              <a:t>Meet Announcement</a:t>
            </a:r>
          </a:p>
          <a:p>
            <a:r>
              <a:rPr lang="en-US" sz="2400" cap="none" dirty="0"/>
              <a:t>Preparation</a:t>
            </a:r>
          </a:p>
          <a:p>
            <a:r>
              <a:rPr lang="en-US" sz="2400" cap="none" dirty="0"/>
              <a:t>Organization – A “Game Plan”</a:t>
            </a:r>
          </a:p>
          <a:p>
            <a:r>
              <a:rPr lang="en-US" sz="2400" cap="none" dirty="0"/>
              <a:t>Prioritization &amp; Efficiency</a:t>
            </a:r>
          </a:p>
          <a:p>
            <a:r>
              <a:rPr lang="en-US" sz="2400" cap="none" dirty="0"/>
              <a:t>Consistency</a:t>
            </a:r>
          </a:p>
          <a:p>
            <a:r>
              <a:rPr lang="en-US" sz="2400" cap="none" dirty="0"/>
              <a:t>Be Calm, Professional and Smile!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50465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F7F6D36-75E8-EB43-89D7-1248E5966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238687"/>
          </a:xfrm>
        </p:spPr>
        <p:txBody>
          <a:bodyPr/>
          <a:lstStyle/>
          <a:p>
            <a:r>
              <a:rPr lang="en-US" dirty="0"/>
              <a:t>Meet Announcement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CF45F7F-27CB-4D4B-8468-B7B2E0B99FC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18612" y="1759252"/>
            <a:ext cx="10363826" cy="4504229"/>
          </a:xfrm>
        </p:spPr>
        <p:txBody>
          <a:bodyPr>
            <a:noAutofit/>
          </a:bodyPr>
          <a:lstStyle/>
          <a:p>
            <a:r>
              <a:rPr lang="en-US" sz="2400" cap="none" dirty="0"/>
              <a:t>The rules that govern the meet are found in the meet announcement</a:t>
            </a:r>
          </a:p>
          <a:p>
            <a:r>
              <a:rPr lang="en-US" sz="2400" cap="none" dirty="0"/>
              <a:t>Section 4 of the Rules and Regulations outlines rules for preliminary and finals Age Group Meets</a:t>
            </a:r>
          </a:p>
          <a:p>
            <a:r>
              <a:rPr lang="en-US" sz="2400" cap="none" dirty="0"/>
              <a:t>Section 5 of the Rules and Regulations outlines the rules for preliminary and finals Senior Meets</a:t>
            </a:r>
          </a:p>
          <a:p>
            <a:r>
              <a:rPr lang="en-US" sz="2400" cap="none" dirty="0"/>
              <a:t>Ask the meet referee if you can review the meet announcement prior to sanctioning. Be his/her second pair of eyes</a:t>
            </a:r>
          </a:p>
          <a:p>
            <a:r>
              <a:rPr lang="en-US" sz="2400" cap="none" dirty="0"/>
              <a:t>Read and Highlight all important information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3952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92376B-068C-174F-BB53-EAF3628E6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00881"/>
            <a:ext cx="10515600" cy="720354"/>
          </a:xfrm>
        </p:spPr>
        <p:txBody>
          <a:bodyPr/>
          <a:lstStyle/>
          <a:p>
            <a:pPr algn="ctr"/>
            <a:r>
              <a:rPr lang="en-US" dirty="0"/>
              <a:t>Pre Meet Preparation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62A23B6-ECF6-0F48-A623-DA2EFA5CA6E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84824" y="1760014"/>
            <a:ext cx="10222352" cy="4016438"/>
          </a:xfrm>
        </p:spPr>
        <p:txBody>
          <a:bodyPr anchor="t">
            <a:normAutofit/>
          </a:bodyPr>
          <a:lstStyle/>
          <a:p>
            <a:r>
              <a:rPr lang="en-US" sz="2400" cap="none" dirty="0"/>
              <a:t>Discuss protocols with meet referee</a:t>
            </a:r>
          </a:p>
          <a:p>
            <a:r>
              <a:rPr lang="en-US" sz="2400" cap="none" dirty="0"/>
              <a:t>Make a “Game Plan”</a:t>
            </a:r>
          </a:p>
          <a:p>
            <a:r>
              <a:rPr lang="en-US" sz="2400" cap="none" dirty="0"/>
              <a:t>Conference call with Admin Team	</a:t>
            </a:r>
          </a:p>
          <a:p>
            <a:r>
              <a:rPr lang="en-US" sz="2400" cap="none" dirty="0"/>
              <a:t>Communicate</a:t>
            </a:r>
          </a:p>
          <a:p>
            <a:r>
              <a:rPr lang="en-US" sz="2400" cap="none" dirty="0"/>
              <a:t>Prepare Binders </a:t>
            </a:r>
          </a:p>
          <a:p>
            <a:r>
              <a:rPr lang="en-US" sz="2400" cap="none" dirty="0"/>
              <a:t>Gather Supplies</a:t>
            </a:r>
          </a:p>
          <a:p>
            <a:r>
              <a:rPr lang="en-US" sz="2400" cap="none" dirty="0"/>
              <a:t>Review the Rules</a:t>
            </a:r>
          </a:p>
        </p:txBody>
      </p:sp>
    </p:spTree>
    <p:extLst>
      <p:ext uri="{BB962C8B-B14F-4D97-AF65-F5344CB8AC3E}">
        <p14:creationId xmlns:p14="http://schemas.microsoft.com/office/powerpoint/2010/main" val="1893941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2072481"/>
            <a:ext cx="10364451" cy="1596177"/>
          </a:xfrm>
        </p:spPr>
        <p:txBody>
          <a:bodyPr/>
          <a:lstStyle/>
          <a:p>
            <a:r>
              <a:rPr lang="en-US" dirty="0"/>
              <a:t>Admin Team</a:t>
            </a:r>
          </a:p>
        </p:txBody>
      </p:sp>
    </p:spTree>
    <p:extLst>
      <p:ext uri="{BB962C8B-B14F-4D97-AF65-F5344CB8AC3E}">
        <p14:creationId xmlns:p14="http://schemas.microsoft.com/office/powerpoint/2010/main" val="1974995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8EEE04C1-B72D-3B48-8351-FB75FE2CB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149164"/>
          </a:xfrm>
        </p:spPr>
        <p:txBody>
          <a:bodyPr/>
          <a:lstStyle/>
          <a:p>
            <a:pPr algn="ctr"/>
            <a:r>
              <a:rPr lang="en-US" dirty="0"/>
              <a:t>Office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7A4E5667-60F9-414D-8050-79AE91870B4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1" y="1691481"/>
            <a:ext cx="6705599" cy="3657600"/>
          </a:xfrm>
        </p:spPr>
        <p:txBody>
          <a:bodyPr>
            <a:normAutofit fontScale="85000" lnSpcReduction="20000"/>
          </a:bodyPr>
          <a:lstStyle/>
          <a:p>
            <a:r>
              <a:rPr lang="en-US" sz="2400" cap="none" dirty="0"/>
              <a:t>Assist Lead Admin as necessary</a:t>
            </a:r>
          </a:p>
          <a:p>
            <a:r>
              <a:rPr lang="en-US" sz="2400" cap="none" dirty="0"/>
              <a:t>Double check seeding</a:t>
            </a:r>
          </a:p>
          <a:p>
            <a:r>
              <a:rPr lang="en-US" sz="2400" cap="none" dirty="0"/>
              <a:t>Review preliminary &amp; final results</a:t>
            </a:r>
          </a:p>
          <a:p>
            <a:r>
              <a:rPr lang="en-US" sz="2400" cap="none" dirty="0"/>
              <a:t>Help with no-shows</a:t>
            </a:r>
          </a:p>
          <a:p>
            <a:r>
              <a:rPr lang="en-US" sz="2400" cap="none" dirty="0"/>
              <a:t>Work with runners</a:t>
            </a:r>
          </a:p>
          <a:p>
            <a:r>
              <a:rPr lang="en-US" sz="2400" cap="none" dirty="0"/>
              <a:t>Build daily binder</a:t>
            </a:r>
          </a:p>
          <a:p>
            <a:r>
              <a:rPr lang="en-US" sz="2400" cap="none" dirty="0"/>
              <a:t>Swim offs as necessary</a:t>
            </a:r>
          </a:p>
          <a:p>
            <a:r>
              <a:rPr lang="en-US" sz="2400" cap="none" dirty="0"/>
              <a:t>Work with Meet Director or Pacific staff</a:t>
            </a:r>
          </a:p>
          <a:p>
            <a:endParaRPr lang="en-US" sz="2400" cap="none" dirty="0"/>
          </a:p>
        </p:txBody>
      </p:sp>
      <p:sp>
        <p:nvSpPr>
          <p:cNvPr id="2" name="TextBox 1"/>
          <p:cNvSpPr txBox="1"/>
          <p:nvPr/>
        </p:nvSpPr>
        <p:spPr>
          <a:xfrm>
            <a:off x="8354860" y="1386681"/>
            <a:ext cx="2160740" cy="2339102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“Corner Packet”</a:t>
            </a:r>
            <a:endParaRPr lang="en-US" dirty="0"/>
          </a:p>
          <a:p>
            <a:pPr algn="ctr"/>
            <a:r>
              <a:rPr lang="en-US" dirty="0"/>
              <a:t>Colorado</a:t>
            </a:r>
          </a:p>
          <a:p>
            <a:pPr algn="ctr"/>
            <a:r>
              <a:rPr lang="en-US" dirty="0"/>
              <a:t>Deck Ref*</a:t>
            </a:r>
          </a:p>
          <a:p>
            <a:pPr algn="ctr"/>
            <a:r>
              <a:rPr lang="en-US" dirty="0"/>
              <a:t>Starter</a:t>
            </a:r>
          </a:p>
          <a:p>
            <a:pPr algn="ctr"/>
            <a:r>
              <a:rPr lang="en-US" dirty="0"/>
              <a:t>OOF</a:t>
            </a:r>
          </a:p>
          <a:p>
            <a:pPr algn="ctr"/>
            <a:r>
              <a:rPr lang="en-US" dirty="0"/>
              <a:t>CJ</a:t>
            </a:r>
          </a:p>
          <a:p>
            <a:pPr algn="ctr"/>
            <a:r>
              <a:rPr lang="en-US" dirty="0"/>
              <a:t>Admin*</a:t>
            </a:r>
          </a:p>
          <a:p>
            <a:pPr algn="ctr"/>
            <a:r>
              <a:rPr lang="en-US" dirty="0"/>
              <a:t>Evaluator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50104" y="3901281"/>
            <a:ext cx="2230156" cy="233910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“Daily Binder”</a:t>
            </a:r>
          </a:p>
          <a:p>
            <a:r>
              <a:rPr lang="en-US" dirty="0"/>
              <a:t>Scratch Sheet from check-in</a:t>
            </a:r>
          </a:p>
          <a:p>
            <a:r>
              <a:rPr lang="en-US" dirty="0"/>
              <a:t>Seeded Prelims</a:t>
            </a:r>
          </a:p>
          <a:p>
            <a:r>
              <a:rPr lang="en-US" dirty="0"/>
              <a:t>Prelim Results</a:t>
            </a:r>
          </a:p>
          <a:p>
            <a:r>
              <a:rPr lang="en-US" dirty="0"/>
              <a:t>Scratch Paperwork</a:t>
            </a:r>
          </a:p>
          <a:p>
            <a:r>
              <a:rPr lang="en-US" dirty="0"/>
              <a:t>Seeded Finals</a:t>
            </a:r>
          </a:p>
          <a:p>
            <a:r>
              <a:rPr lang="en-US" dirty="0"/>
              <a:t>Results</a:t>
            </a:r>
          </a:p>
        </p:txBody>
      </p:sp>
      <p:cxnSp>
        <p:nvCxnSpPr>
          <p:cNvPr id="7" name="Elbow Connector 6"/>
          <p:cNvCxnSpPr/>
          <p:nvPr/>
        </p:nvCxnSpPr>
        <p:spPr>
          <a:xfrm>
            <a:off x="3276600" y="3901281"/>
            <a:ext cx="2743200" cy="533400"/>
          </a:xfrm>
          <a:prstGeom prst="bentConnector3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3352800" y="2986881"/>
            <a:ext cx="4989360" cy="609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763000" y="4449762"/>
            <a:ext cx="2743200" cy="6463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“Daily Binder” becomes </a:t>
            </a:r>
          </a:p>
          <a:p>
            <a:r>
              <a:rPr lang="en-US" dirty="0"/>
              <a:t>the “Final Binder”</a:t>
            </a:r>
          </a:p>
        </p:txBody>
      </p:sp>
      <p:sp>
        <p:nvSpPr>
          <p:cNvPr id="14" name="Right Arrow 13"/>
          <p:cNvSpPr/>
          <p:nvPr/>
        </p:nvSpPr>
        <p:spPr>
          <a:xfrm>
            <a:off x="8342160" y="4663281"/>
            <a:ext cx="42084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65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676401" y="624682"/>
            <a:ext cx="8915400" cy="838199"/>
          </a:xfrm>
        </p:spPr>
        <p:txBody>
          <a:bodyPr/>
          <a:lstStyle/>
          <a:p>
            <a:r>
              <a:rPr lang="en-US" dirty="0"/>
              <a:t>Check-in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2F91342-5980-1E41-B407-C1A76F774F2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691481"/>
            <a:ext cx="9906000" cy="4114799"/>
          </a:xfrm>
        </p:spPr>
        <p:txBody>
          <a:bodyPr>
            <a:noAutofit/>
          </a:bodyPr>
          <a:lstStyle/>
          <a:p>
            <a:r>
              <a:rPr lang="en-US" sz="2400" cap="none" dirty="0"/>
              <a:t>Train and supervise check-in Volunteers</a:t>
            </a:r>
          </a:p>
          <a:p>
            <a:r>
              <a:rPr lang="en-US" sz="2400" cap="none" dirty="0"/>
              <a:t>Mark check-in sheets with exceptions/issues</a:t>
            </a:r>
          </a:p>
          <a:p>
            <a:r>
              <a:rPr lang="en-US" sz="2400" cap="none" dirty="0"/>
              <a:t>Close and Seed preliminary events</a:t>
            </a:r>
          </a:p>
          <a:p>
            <a:r>
              <a:rPr lang="en-US" sz="2400" cap="none" dirty="0"/>
              <a:t>Process no-shows </a:t>
            </a:r>
          </a:p>
          <a:p>
            <a:r>
              <a:rPr lang="en-US" sz="2400" cap="none" dirty="0"/>
              <a:t>Monitor timeline</a:t>
            </a:r>
          </a:p>
          <a:p>
            <a:r>
              <a:rPr lang="en-US" sz="2400" cap="none" dirty="0"/>
              <a:t>Distance check-in</a:t>
            </a:r>
          </a:p>
          <a:p>
            <a:r>
              <a:rPr lang="en-US" sz="2400" cap="none" dirty="0"/>
              <a:t>High School Athletes</a:t>
            </a:r>
          </a:p>
        </p:txBody>
      </p:sp>
    </p:spTree>
    <p:extLst>
      <p:ext uri="{BB962C8B-B14F-4D97-AF65-F5344CB8AC3E}">
        <p14:creationId xmlns:p14="http://schemas.microsoft.com/office/powerpoint/2010/main" val="378451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920564"/>
          </a:xfrm>
        </p:spPr>
        <p:txBody>
          <a:bodyPr/>
          <a:lstStyle/>
          <a:p>
            <a:r>
              <a:rPr lang="en-US" dirty="0"/>
              <a:t>Review Preliminary Seeding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6000" y="1767680"/>
            <a:ext cx="80772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Calculate the number of preliminary  heats  after scratches</a:t>
            </a:r>
          </a:p>
          <a:p>
            <a:r>
              <a:rPr lang="en-US" dirty="0"/>
              <a:t>For Example:</a:t>
            </a:r>
          </a:p>
          <a:p>
            <a:r>
              <a:rPr lang="en-US" dirty="0"/>
              <a:t> If you have 80 entries – 9 scratches there will be 8 heats (6 full heats, </a:t>
            </a:r>
            <a:r>
              <a:rPr lang="en-US" dirty="0" smtClean="0"/>
              <a:t>1@8 and 1@3) </a:t>
            </a:r>
            <a:r>
              <a:rPr lang="en-US" dirty="0"/>
              <a:t>in an 10 lane pool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If you have 144 entries and 13 scratches, how many preliminary heats should there be in a 10 lane pool: </a:t>
            </a:r>
          </a:p>
          <a:p>
            <a:pPr algn="ctr"/>
            <a:r>
              <a:rPr lang="en-US" dirty="0"/>
              <a:t>14 Total Heats – 12 Full, 1@8 and 1@3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6985774"/>
              </p:ext>
            </p:extLst>
          </p:nvPr>
        </p:nvGraphicFramePr>
        <p:xfrm>
          <a:off x="3276600" y="3063081"/>
          <a:ext cx="2286000" cy="10972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24485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# Entered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# Scratched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# Seeded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597857"/>
              </p:ext>
            </p:extLst>
          </p:nvPr>
        </p:nvGraphicFramePr>
        <p:xfrm>
          <a:off x="6248400" y="2834481"/>
          <a:ext cx="2286000" cy="14833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Heats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Full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Partial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1@8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Partial @3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1@3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8431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Intermediary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67CBFCE-2CF5-284D-AF0E-3469BF10BFC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148682"/>
            <a:ext cx="10363826" cy="3642518"/>
          </a:xfrm>
        </p:spPr>
        <p:txBody>
          <a:bodyPr>
            <a:normAutofit/>
          </a:bodyPr>
          <a:lstStyle/>
          <a:p>
            <a:r>
              <a:rPr lang="en-US" cap="none" dirty="0"/>
              <a:t>Work with timing operator</a:t>
            </a:r>
          </a:p>
          <a:p>
            <a:r>
              <a:rPr lang="en-US" cap="none" dirty="0"/>
              <a:t>Review heat results </a:t>
            </a:r>
          </a:p>
          <a:p>
            <a:r>
              <a:rPr lang="en-US" cap="none" dirty="0"/>
              <a:t>Resolve timing issues quickly, </a:t>
            </a:r>
          </a:p>
          <a:p>
            <a:r>
              <a:rPr lang="en-US" cap="none" dirty="0"/>
              <a:t>Track all </a:t>
            </a:r>
            <a:r>
              <a:rPr lang="en-US" cap="none" dirty="0" err="1"/>
              <a:t>DQs</a:t>
            </a:r>
            <a:r>
              <a:rPr lang="en-US" cap="none" dirty="0"/>
              <a:t>, DFS, NS and changes </a:t>
            </a:r>
          </a:p>
          <a:p>
            <a:r>
              <a:rPr lang="en-US" cap="none" dirty="0"/>
              <a:t>Close each event with Deck Referee</a:t>
            </a:r>
          </a:p>
          <a:p>
            <a:r>
              <a:rPr lang="en-US" cap="none" dirty="0"/>
              <a:t>Prepare packets for office </a:t>
            </a:r>
          </a:p>
          <a:p>
            <a:r>
              <a:rPr lang="en-US" cap="none" dirty="0"/>
              <a:t>DQ Log and radio protocol as necessary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15200" y="3063081"/>
            <a:ext cx="24384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The Packet</a:t>
            </a:r>
          </a:p>
          <a:p>
            <a:pPr algn="ctr"/>
            <a:endParaRPr lang="en-US" b="1" dirty="0"/>
          </a:p>
          <a:p>
            <a:r>
              <a:rPr lang="en-US" dirty="0"/>
              <a:t>Colorado</a:t>
            </a:r>
          </a:p>
          <a:p>
            <a:r>
              <a:rPr lang="en-US" dirty="0"/>
              <a:t>Admin </a:t>
            </a:r>
          </a:p>
          <a:p>
            <a:r>
              <a:rPr lang="en-US" dirty="0"/>
              <a:t>Deck Referee</a:t>
            </a:r>
          </a:p>
          <a:p>
            <a:r>
              <a:rPr lang="en-US" dirty="0"/>
              <a:t>OOF</a:t>
            </a:r>
          </a:p>
          <a:p>
            <a:r>
              <a:rPr lang="en-US" dirty="0"/>
              <a:t>CT Heat Results</a:t>
            </a:r>
          </a:p>
          <a:p>
            <a:r>
              <a:rPr lang="en-US" dirty="0"/>
              <a:t>Lane Timers</a:t>
            </a:r>
          </a:p>
          <a:p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 flipV="1">
            <a:off x="4724400" y="4510880"/>
            <a:ext cx="2514600" cy="6095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47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1495</TotalTime>
  <Words>1356</Words>
  <Application>Microsoft Office PowerPoint</Application>
  <PresentationFormat>Custom</PresentationFormat>
  <Paragraphs>362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Droplet</vt:lpstr>
      <vt:lpstr>Administrative Referee</vt:lpstr>
      <vt:lpstr>The Keys to Success</vt:lpstr>
      <vt:lpstr>Meet Announcement</vt:lpstr>
      <vt:lpstr>Pre Meet Preparation</vt:lpstr>
      <vt:lpstr>Admin Team</vt:lpstr>
      <vt:lpstr>Office</vt:lpstr>
      <vt:lpstr>Check-in</vt:lpstr>
      <vt:lpstr>Review Preliminary Seeding</vt:lpstr>
      <vt:lpstr>Intermediary</vt:lpstr>
      <vt:lpstr>Scratch Book</vt:lpstr>
      <vt:lpstr>Lead Admin</vt:lpstr>
      <vt:lpstr>Be Calm, Professional and SMILE!</vt:lpstr>
      <vt:lpstr> National Deck </vt:lpstr>
      <vt:lpstr>PowerPoint Presentation</vt:lpstr>
      <vt:lpstr>Stamp Samples</vt:lpstr>
      <vt:lpstr>Resources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Administrative Referee</dc:title>
  <dc:creator>Pacific Treasurer</dc:creator>
  <cp:lastModifiedBy>Pacific Treasurer</cp:lastModifiedBy>
  <cp:revision>68</cp:revision>
  <cp:lastPrinted>2018-10-12T15:44:17Z</cp:lastPrinted>
  <dcterms:modified xsi:type="dcterms:W3CDTF">2018-10-12T18:06:53Z</dcterms:modified>
</cp:coreProperties>
</file>