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5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9" r:id="rId23"/>
    <p:sldId id="280" r:id="rId24"/>
    <p:sldId id="281" r:id="rId25"/>
    <p:sldId id="282" r:id="rId26"/>
    <p:sldId id="283" r:id="rId27"/>
    <p:sldId id="284" r:id="rId28"/>
    <p:sldId id="285" r:id="rId29"/>
    <p:sldId id="286" r:id="rId30"/>
    <p:sldId id="310" r:id="rId31"/>
    <p:sldId id="308" r:id="rId32"/>
    <p:sldId id="311" r:id="rId33"/>
    <p:sldId id="312" r:id="rId34"/>
    <p:sldId id="313" r:id="rId35"/>
    <p:sldId id="315" r:id="rId36"/>
    <p:sldId id="316" r:id="rId37"/>
    <p:sldId id="290" r:id="rId38"/>
    <p:sldId id="291" r:id="rId39"/>
    <p:sldId id="292" r:id="rId40"/>
    <p:sldId id="293" r:id="rId41"/>
    <p:sldId id="294" r:id="rId42"/>
    <p:sldId id="295" r:id="rId43"/>
    <p:sldId id="296" r:id="rId44"/>
    <p:sldId id="298" r:id="rId45"/>
    <p:sldId id="299" r:id="rId46"/>
    <p:sldId id="300" r:id="rId47"/>
    <p:sldId id="301" r:id="rId48"/>
    <p:sldId id="302" r:id="rId49"/>
    <p:sldId id="303" r:id="rId50"/>
    <p:sldId id="304" r:id="rId51"/>
    <p:sldId id="305" r:id="rId52"/>
    <p:sldId id="306" r:id="rId53"/>
    <p:sldId id="317" r:id="rId54"/>
    <p:sldId id="307" r:id="rId5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C2945A-9DEB-4C2B-9DB9-A42A6AC41491}">
  <a:tblStyle styleId="{E9C2945A-9DEB-4C2B-9DB9-A42A6AC41491}" styleName="Table_0">
    <a:wholeTbl>
      <a:tcTxStyle b="off" i="off">
        <a:font>
          <a:latin typeface="Arial"/>
          <a:ea typeface="Arial"/>
          <a:cs typeface="Arial"/>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1V>
    <a:band2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fill>
          <a:solidFill>
            <a:schemeClr val="accent3"/>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77816" autoAdjust="0"/>
  </p:normalViewPr>
  <p:slideViewPr>
    <p:cSldViewPr snapToGrid="0">
      <p:cViewPr>
        <p:scale>
          <a:sx n="107" d="100"/>
          <a:sy n="107" d="100"/>
        </p:scale>
        <p:origin x="15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9703280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4c2dcd800_2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4c2dcd800_2_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30" name="Google Shape;130;g34c2dcd800_2_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1755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4c2dcd800_2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34c2dcd800_2_1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Now that you are familiar with how things work, lets work on the rules for each stroke and then how to judge them fairly and evenly for all swimmers. </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Once we know what we are looking for we will discuss how to judge and how and when to disqualify.</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Hand out rule books or hard copies of the technical rules</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22" name="Google Shape;222;g34c2dcd800_2_1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10</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0694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4c2dcd800_2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c2dcd800_2_1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Hand out #</a:t>
            </a:r>
            <a:endParaRPr sz="1100" b="0" i="0" u="none" strike="noStrike" cap="none" dirty="0">
              <a:solidFill>
                <a:srgbClr val="000000"/>
              </a:solidFill>
              <a:latin typeface="Arial"/>
              <a:ea typeface="Arial"/>
              <a:cs typeface="Arial"/>
              <a:sym typeface="Arial"/>
            </a:endParaRPr>
          </a:p>
        </p:txBody>
      </p:sp>
      <p:sp>
        <p:nvSpPr>
          <p:cNvPr id="231" name="Google Shape;231;g34c2dcd800_2_1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11</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4959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4c2dcd800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4c2dcd800_2_1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Hand out #</a:t>
            </a:r>
            <a:endParaRPr sz="1100" b="0" i="0" u="none" strike="noStrike" cap="none" dirty="0">
              <a:solidFill>
                <a:srgbClr val="000000"/>
              </a:solidFill>
              <a:latin typeface="Arial"/>
              <a:ea typeface="Arial"/>
              <a:cs typeface="Arial"/>
              <a:sym typeface="Arial"/>
            </a:endParaRPr>
          </a:p>
        </p:txBody>
      </p:sp>
      <p:sp>
        <p:nvSpPr>
          <p:cNvPr id="241" name="Google Shape;241;g34c2dcd800_2_1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12</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2796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4c2dcd800_2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34c2dcd800_2_1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52" name="Google Shape;252;g34c2dcd800_2_1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13</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1219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4c2dcd800_2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34c2dcd800_2_1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62" name="Google Shape;262;g34c2dcd800_2_1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14</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020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4c2dcd800_2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c2dcd800_2_2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72" name="Google Shape;272;g34c2dcd800_2_2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15</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860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4c2dcd800_2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34c2dcd800_2_2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dk1"/>
                </a:solidFill>
                <a:latin typeface="Calibri"/>
                <a:ea typeface="Calibri"/>
                <a:cs typeface="Calibri"/>
                <a:sym typeface="Calibri"/>
              </a:rPr>
              <a:t>Definition of alternating not in rule book glossary</a:t>
            </a:r>
          </a:p>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dk1"/>
                </a:solidFill>
                <a:latin typeface="Calibri"/>
                <a:ea typeface="Calibri"/>
                <a:cs typeface="Calibri"/>
                <a:sym typeface="Calibri"/>
              </a:rPr>
              <a:t>An alternating kick is one in which one foot is moving up while the other foot is moving down.</a:t>
            </a:r>
          </a:p>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dk1"/>
                </a:solidFill>
                <a:latin typeface="Calibri"/>
                <a:ea typeface="Calibri"/>
                <a:cs typeface="Calibri"/>
                <a:sym typeface="Calibri"/>
              </a:rPr>
              <a:t>August 2018 Officials Newsletter clarification, underwater recovery:</a:t>
            </a:r>
          </a:p>
          <a:p>
            <a:pPr marL="457200" marR="0" lvl="1"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dk1"/>
                </a:solidFill>
                <a:latin typeface="Calibri"/>
                <a:ea typeface="Calibri"/>
                <a:cs typeface="Calibri"/>
                <a:sym typeface="Calibri"/>
              </a:rPr>
              <a:t>Recovery portion is the “brought forward simultaneously over the water” part</a:t>
            </a:r>
          </a:p>
          <a:p>
            <a:pPr marL="457200" marR="0" lvl="1"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dk1"/>
                </a:solidFill>
                <a:latin typeface="Calibri"/>
                <a:ea typeface="Calibri"/>
                <a:cs typeface="Calibri"/>
                <a:sym typeface="Calibri"/>
              </a:rPr>
              <a:t>The arms being “pulled back” drives</a:t>
            </a:r>
            <a:r>
              <a:rPr lang="en-US" sz="1200" b="0" i="0" u="none" strike="noStrike" cap="none" baseline="0" dirty="0">
                <a:solidFill>
                  <a:schemeClr val="dk1"/>
                </a:solidFill>
                <a:latin typeface="Calibri"/>
                <a:ea typeface="Calibri"/>
                <a:cs typeface="Calibri"/>
                <a:sym typeface="Calibri"/>
              </a:rPr>
              <a:t> requirement to recover over the water</a:t>
            </a:r>
          </a:p>
          <a:p>
            <a:pPr marL="914400" marR="0" lvl="2" indent="0" algn="l" rtl="0">
              <a:lnSpc>
                <a:spcPct val="100000"/>
              </a:lnSpc>
              <a:spcBef>
                <a:spcPts val="0"/>
              </a:spcBef>
              <a:spcAft>
                <a:spcPts val="0"/>
              </a:spcAft>
              <a:buClr>
                <a:srgbClr val="000000"/>
              </a:buClr>
              <a:buSzPts val="1100"/>
              <a:buFont typeface="Arial"/>
              <a:buNone/>
            </a:pPr>
            <a:r>
              <a:rPr lang="en-US" sz="1200" b="0" i="0" u="none" strike="noStrike" cap="none" baseline="0" dirty="0">
                <a:solidFill>
                  <a:schemeClr val="dk1"/>
                </a:solidFill>
                <a:latin typeface="Calibri"/>
                <a:ea typeface="Calibri"/>
                <a:cs typeface="Calibri"/>
                <a:sym typeface="Calibri"/>
              </a:rPr>
              <a:t>Prior to touches, judges should consciously think – arms pulled back, then arm recovery over the water required</a:t>
            </a:r>
          </a:p>
          <a:p>
            <a:pPr marL="457200" marR="0" lvl="1" indent="0" algn="l" rtl="0">
              <a:lnSpc>
                <a:spcPct val="100000"/>
              </a:lnSpc>
              <a:spcBef>
                <a:spcPts val="0"/>
              </a:spcBef>
              <a:spcAft>
                <a:spcPts val="0"/>
              </a:spcAft>
              <a:buClr>
                <a:srgbClr val="000000"/>
              </a:buClr>
              <a:buSzPts val="1100"/>
              <a:buFont typeface="Arial"/>
              <a:buNone/>
            </a:pPr>
            <a:r>
              <a:rPr lang="en-US" sz="1200" b="0" i="0" u="none" strike="noStrike" cap="none" baseline="0" dirty="0">
                <a:solidFill>
                  <a:schemeClr val="dk1"/>
                </a:solidFill>
                <a:latin typeface="Calibri"/>
                <a:ea typeface="Calibri"/>
                <a:cs typeface="Calibri"/>
                <a:sym typeface="Calibri"/>
              </a:rPr>
              <a:t>Can the hands enter the water and extend any distance forward while under the water?</a:t>
            </a:r>
          </a:p>
          <a:p>
            <a:pPr marL="914400" marR="0" lvl="2" indent="0" algn="l" rtl="0">
              <a:lnSpc>
                <a:spcPct val="100000"/>
              </a:lnSpc>
              <a:spcBef>
                <a:spcPts val="0"/>
              </a:spcBef>
              <a:spcAft>
                <a:spcPts val="0"/>
              </a:spcAft>
              <a:buClr>
                <a:srgbClr val="000000"/>
              </a:buClr>
              <a:buSzPts val="1100"/>
              <a:buFont typeface="Arial"/>
              <a:buNone/>
            </a:pPr>
            <a:r>
              <a:rPr lang="en-US" sz="1200" b="0" i="0" u="none" strike="noStrike" cap="none" baseline="0" dirty="0">
                <a:solidFill>
                  <a:schemeClr val="dk1"/>
                </a:solidFill>
                <a:latin typeface="Calibri"/>
                <a:ea typeface="Calibri"/>
                <a:cs typeface="Calibri"/>
                <a:sym typeface="Calibri"/>
              </a:rPr>
              <a:t>Probably – it’s a judgement call (we are called judges after all)</a:t>
            </a:r>
          </a:p>
          <a:p>
            <a:pPr marL="914400" marR="0" lvl="2" indent="0" algn="l" rtl="0">
              <a:lnSpc>
                <a:spcPct val="100000"/>
              </a:lnSpc>
              <a:spcBef>
                <a:spcPts val="0"/>
              </a:spcBef>
              <a:spcAft>
                <a:spcPts val="0"/>
              </a:spcAft>
              <a:buClr>
                <a:srgbClr val="000000"/>
              </a:buClr>
              <a:buSzPts val="1100"/>
              <a:buFont typeface="Arial"/>
              <a:buNone/>
            </a:pPr>
            <a:r>
              <a:rPr lang="en-US" sz="1200" b="0" i="0" u="none" strike="noStrike" cap="none" baseline="0" dirty="0">
                <a:solidFill>
                  <a:schemeClr val="dk1"/>
                </a:solidFill>
                <a:latin typeface="Calibri"/>
                <a:ea typeface="Calibri"/>
                <a:cs typeface="Calibri"/>
                <a:sym typeface="Calibri"/>
              </a:rPr>
              <a:t>Hands entering water just short of full arm extension is legal</a:t>
            </a:r>
          </a:p>
          <a:p>
            <a:pPr marL="914400" marR="0" lvl="2" indent="0" algn="l" rtl="0">
              <a:lnSpc>
                <a:spcPct val="100000"/>
              </a:lnSpc>
              <a:spcBef>
                <a:spcPts val="0"/>
              </a:spcBef>
              <a:spcAft>
                <a:spcPts val="0"/>
              </a:spcAft>
              <a:buClr>
                <a:srgbClr val="000000"/>
              </a:buClr>
              <a:buSzPts val="1100"/>
              <a:buFont typeface="Arial"/>
              <a:buNone/>
            </a:pPr>
            <a:r>
              <a:rPr lang="en-US" sz="1200" b="0" i="0" u="none" strike="noStrike" cap="none" baseline="0" dirty="0">
                <a:solidFill>
                  <a:schemeClr val="dk1"/>
                </a:solidFill>
                <a:latin typeface="Calibri"/>
                <a:ea typeface="Calibri"/>
                <a:cs typeface="Calibri"/>
                <a:sym typeface="Calibri"/>
              </a:rPr>
              <a:t>Remember, benefit of the doubt goes to the athlete</a:t>
            </a:r>
            <a:endParaRPr sz="1200" b="0" i="0" u="none" strike="noStrike" cap="none" dirty="0">
              <a:solidFill>
                <a:schemeClr val="dk1"/>
              </a:solidFill>
              <a:latin typeface="Calibri"/>
              <a:ea typeface="Calibri"/>
              <a:cs typeface="Calibri"/>
              <a:sym typeface="Calibri"/>
            </a:endParaRPr>
          </a:p>
        </p:txBody>
      </p:sp>
      <p:sp>
        <p:nvSpPr>
          <p:cNvPr id="282" name="Google Shape;282;g34c2dcd800_2_2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16</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095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4c2dcd800_2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34c2dcd800_2_2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92" name="Google Shape;292;g34c2dcd800_2_2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17</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3356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4c2dcd800_2_2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1. On the back means shoulders</a:t>
            </a:r>
            <a:r>
              <a:rPr lang="en-US" sz="1100" b="0" i="0" u="none" strike="noStrike" cap="none" baseline="0" dirty="0">
                <a:solidFill>
                  <a:srgbClr val="000000"/>
                </a:solidFill>
                <a:latin typeface="Arial"/>
                <a:ea typeface="Arial"/>
                <a:cs typeface="Arial"/>
                <a:sym typeface="Arial"/>
              </a:rPr>
              <a:t> past vertical toward the back (see Official Glossary)</a:t>
            </a:r>
            <a:endParaRPr sz="1100" b="0" i="0" u="none" strike="noStrike" cap="none" dirty="0">
              <a:solidFill>
                <a:srgbClr val="000000"/>
              </a:solidFill>
              <a:latin typeface="Arial"/>
              <a:ea typeface="Arial"/>
              <a:cs typeface="Arial"/>
              <a:sym typeface="Arial"/>
            </a:endParaRPr>
          </a:p>
        </p:txBody>
      </p:sp>
      <p:sp>
        <p:nvSpPr>
          <p:cNvPr id="301" name="Google Shape;301;g34c2dcd800_2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0342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4c2dcd800_2_2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11" name="Google Shape;311;g34c2dcd800_2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3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4c2dcd800_2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34c2dcd800_2_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40" name="Google Shape;140;g34c2dcd800_2_8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2</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730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4c2dcd800_2_2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20" name="Google Shape;320;g34c2dcd800_2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7531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4c2dcd800_2_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6" name="Google Shape;356;g34c2dcd800_2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5462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4c2dcd800_2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g34c2dcd800_2_3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366" name="Google Shape;366;g34c2dcd800_2_3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22</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4219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4c2dcd800_2_3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75" name="Google Shape;375;g34c2dcd800_2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4566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4c2dcd800_2_3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84" name="Google Shape;384;g34c2dcd800_2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4846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4c2dcd800_2_3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93" name="Google Shape;393;g34c2dcd800_2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8962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4c2dcd800_2_3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402" name="Google Shape;402;g34c2dcd800_2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1653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a1850e0b0_1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411" name="Google Shape;411;g3a1850e0b0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6897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a1850e0b0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420" name="Google Shape;420;g3a1850e0b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12610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4c2dcd800_2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4c2dcd800_2_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30" name="Google Shape;130;g34c2dcd800_2_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29</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1755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4c2dcd800_2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34c2dcd800_2_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Introduction – Ice Breaker</a:t>
            </a:r>
            <a:endParaRPr sz="1200" b="0" i="0" u="none" strike="noStrike" cap="none" dirty="0">
              <a:solidFill>
                <a:schemeClr val="dk1"/>
              </a:solidFill>
              <a:latin typeface="Calibri"/>
              <a:ea typeface="Calibri"/>
              <a:cs typeface="Calibri"/>
              <a:sym typeface="Calibri"/>
            </a:endParaRPr>
          </a:p>
        </p:txBody>
      </p:sp>
      <p:sp>
        <p:nvSpPr>
          <p:cNvPr id="150" name="Google Shape;150;g34c2dcd800_2_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163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Pass out DQ</a:t>
            </a:r>
            <a:r>
              <a:rPr lang="en-US" baseline="0" dirty="0"/>
              <a:t> slips before walkthrough.</a:t>
            </a:r>
            <a:endParaRPr lang="en-US" dirty="0"/>
          </a:p>
        </p:txBody>
      </p:sp>
    </p:spTree>
    <p:extLst>
      <p:ext uri="{BB962C8B-B14F-4D97-AF65-F5344CB8AC3E}">
        <p14:creationId xmlns:p14="http://schemas.microsoft.com/office/powerpoint/2010/main" val="2898493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4c2dcd800_2_2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29" name="Google Shape;329;g34c2dcd800_2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1179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4c2dcd800_2_3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38" name="Google Shape;338;g34c2dcd800_2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482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4c2dcd800_2_3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347" name="Google Shape;347;g34c2dcd800_2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8616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4c2dcd800_2_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34c2dcd800_2_4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557" name="Google Shape;557;g34c2dcd800_2_4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34</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40468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4c2dcd800_2_3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456" name="Google Shape;456;g34c2dcd800_2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10997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4c2dcd800_2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34c2dcd800_2_4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There are a lot of roles to fill both on and off deck at a swim meet. So, lets take a look at these roles and how they interact.</a:t>
            </a:r>
            <a:endParaRPr sz="1100" b="0" i="0" u="none" strike="noStrike" cap="none" dirty="0">
              <a:solidFill>
                <a:srgbClr val="000000"/>
              </a:solidFill>
              <a:latin typeface="Arial"/>
              <a:ea typeface="Arial"/>
              <a:cs typeface="Arial"/>
              <a:sym typeface="Arial"/>
            </a:endParaRPr>
          </a:p>
        </p:txBody>
      </p:sp>
      <p:sp>
        <p:nvSpPr>
          <p:cNvPr id="465" name="Google Shape;465;g34c2dcd800_2_4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37</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12204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4c2dcd800_2_4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g34c2dcd800_2_4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1" indent="0" algn="l" rtl="0">
              <a:lnSpc>
                <a:spcPct val="100000"/>
              </a:lnSpc>
              <a:spcBef>
                <a:spcPts val="0"/>
              </a:spcBef>
              <a:spcAft>
                <a:spcPts val="0"/>
              </a:spcAft>
              <a:buClr>
                <a:schemeClr val="dk1"/>
              </a:buClr>
              <a:buSzPts val="1100"/>
              <a:buFont typeface="Calibri"/>
              <a:buNone/>
            </a:pPr>
            <a:r>
              <a:rPr lang="en" sz="1200" b="0" i="0" u="none" strike="noStrike" cap="none">
                <a:solidFill>
                  <a:schemeClr val="dk1"/>
                </a:solidFill>
                <a:latin typeface="Calibri"/>
                <a:ea typeface="Calibri"/>
                <a:cs typeface="Calibri"/>
                <a:sym typeface="Calibri"/>
              </a:rPr>
              <a:t>Arrive at least 1 hour in advance of meet start time. Always listen for announcement as to place and time of Officials Meeting.</a:t>
            </a:r>
            <a:endParaRPr sz="1100" b="0" i="0" u="none" strike="noStrike" cap="none" dirty="0">
              <a:solidFill>
                <a:srgbClr val="000000"/>
              </a:solidFill>
              <a:latin typeface="Arial"/>
              <a:ea typeface="Arial"/>
              <a:cs typeface="Arial"/>
              <a:sym typeface="Arial"/>
            </a:endParaRPr>
          </a:p>
          <a:p>
            <a:pPr marL="0" marR="0" lvl="1" indent="0" algn="l" rtl="0">
              <a:lnSpc>
                <a:spcPct val="100000"/>
              </a:lnSpc>
              <a:spcBef>
                <a:spcPts val="0"/>
              </a:spcBef>
              <a:spcAft>
                <a:spcPts val="0"/>
              </a:spcAft>
              <a:buClr>
                <a:schemeClr val="dk1"/>
              </a:buClr>
              <a:buSzPts val="1100"/>
              <a:buFont typeface="Calibri"/>
              <a:buNone/>
            </a:pPr>
            <a:r>
              <a:rPr lang="en" sz="2400" b="0" i="0" u="none" strike="noStrike" cap="none">
                <a:solidFill>
                  <a:schemeClr val="dk1"/>
                </a:solidFill>
                <a:latin typeface="Calibri"/>
                <a:ea typeface="Calibri"/>
                <a:cs typeface="Calibri"/>
                <a:sym typeface="Calibri"/>
              </a:rPr>
              <a:t>Attire – White over Blue – White tennis shoes.  No blue jeans!</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510" name="Google Shape;510;g34c2dcd800_2_4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38</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05500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4c2dcd800_2_4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34c2dcd800_2_4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You will quickly learn who these people are within the zone.</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Please be on time - it is important so the CJ or meet referee will know how many officials they have so they can figure out the rotation.</a:t>
            </a:r>
            <a:endParaRPr sz="1200" b="0" i="0" u="none" strike="noStrike" cap="none" dirty="0">
              <a:solidFill>
                <a:schemeClr val="dk1"/>
              </a:solidFill>
              <a:latin typeface="Calibri"/>
              <a:ea typeface="Calibri"/>
              <a:cs typeface="Calibri"/>
              <a:sym typeface="Calibri"/>
            </a:endParaRPr>
          </a:p>
        </p:txBody>
      </p:sp>
      <p:sp>
        <p:nvSpPr>
          <p:cNvPr id="520" name="Google Shape;520;g34c2dcd800_2_4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39</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5345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4c2dcd800_2_4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29" name="Google Shape;529;g34c2dcd800_2_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929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4c2dcd800_2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34c2dcd800_2_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60" name="Google Shape;160;g34c2dcd800_2_1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4309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4c2dcd800_2_4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38" name="Google Shape;538;g34c2dcd800_2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72441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4c2dcd800_2_4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47" name="Google Shape;547;g34c2dcd800_2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29545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4c2dcd800_2_4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66" name="Google Shape;566;g34c2dcd800_2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836480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4c2dcd800_2_5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75" name="Google Shape;575;g34c2dcd800_2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77933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4c2dcd800_2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34c2dcd800_2_5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Place holder waiting on Jennifer and Gary sheets</a:t>
            </a:r>
            <a:endParaRPr sz="1100" b="0" i="0" u="none" strike="noStrike" cap="none" dirty="0">
              <a:solidFill>
                <a:srgbClr val="000000"/>
              </a:solidFill>
              <a:latin typeface="Arial"/>
              <a:ea typeface="Arial"/>
              <a:cs typeface="Arial"/>
              <a:sym typeface="Arial"/>
            </a:endParaRPr>
          </a:p>
        </p:txBody>
      </p:sp>
      <p:sp>
        <p:nvSpPr>
          <p:cNvPr id="584" name="Google Shape;584;g34c2dcd800_2_5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45</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04116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4c2dcd800_2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g34c2dcd800_2_5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594" name="Google Shape;594;g34c2dcd800_2_5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46</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83435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4c2dcd800_2_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34c2dcd800_2_5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Place holder waiting on Jennifer and Gary sheets</a:t>
            </a:r>
            <a:endParaRPr sz="1100" b="0" i="0" u="none" strike="noStrike" cap="none" dirty="0">
              <a:solidFill>
                <a:srgbClr val="000000"/>
              </a:solidFill>
              <a:latin typeface="Arial"/>
              <a:ea typeface="Arial"/>
              <a:cs typeface="Arial"/>
              <a:sym typeface="Arial"/>
            </a:endParaRPr>
          </a:p>
        </p:txBody>
      </p:sp>
      <p:sp>
        <p:nvSpPr>
          <p:cNvPr id="604" name="Google Shape;604;g34c2dcd800_2_5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47</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09361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4c2dcd800_2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g34c2dcd800_2_5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Place holder waiting on Jennifer and Gary sheets</a:t>
            </a:r>
            <a:endParaRPr sz="1100" b="0" i="0" u="none" strike="noStrike" cap="none" dirty="0">
              <a:solidFill>
                <a:srgbClr val="000000"/>
              </a:solidFill>
              <a:latin typeface="Arial"/>
              <a:ea typeface="Arial"/>
              <a:cs typeface="Arial"/>
              <a:sym typeface="Arial"/>
            </a:endParaRPr>
          </a:p>
        </p:txBody>
      </p:sp>
      <p:sp>
        <p:nvSpPr>
          <p:cNvPr id="614" name="Google Shape;614;g34c2dcd800_2_5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48</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55985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4c2dcd800_2_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g34c2dcd800_2_5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dirty="0">
                <a:solidFill>
                  <a:schemeClr val="dk1"/>
                </a:solidFill>
                <a:latin typeface="Calibri"/>
                <a:ea typeface="Calibri"/>
                <a:cs typeface="Calibri"/>
                <a:sym typeface="Calibri"/>
              </a:rPr>
              <a:t> Note: The exact certification process varies somewhat from zone to zone</a:t>
            </a:r>
            <a:endParaRPr sz="1100" b="0" i="0" u="none" strike="noStrike" cap="none" dirty="0">
              <a:solidFill>
                <a:srgbClr val="000000"/>
              </a:solidFill>
              <a:latin typeface="Arial"/>
              <a:ea typeface="Arial"/>
              <a:cs typeface="Arial"/>
              <a:sym typeface="Arial"/>
            </a:endParaRPr>
          </a:p>
        </p:txBody>
      </p:sp>
      <p:sp>
        <p:nvSpPr>
          <p:cNvPr id="624" name="Google Shape;624;g34c2dcd800_2_5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49</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44140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4c2dcd800_2_5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633" name="Google Shape;633;g34c2dcd800_2_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1010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4c2dcd800_2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34c2dcd800_2_1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69" name="Google Shape;169;g34c2dcd800_2_1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95189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4c2dcd800_2_5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642" name="Google Shape;642;g34c2dcd800_2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76863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4c2dcd800_2_5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Have Gary present this.</a:t>
            </a:r>
            <a:endParaRPr sz="1100" b="0" i="0" u="none" strike="noStrike" cap="none" dirty="0">
              <a:solidFill>
                <a:srgbClr val="000000"/>
              </a:solidFill>
              <a:latin typeface="Arial"/>
              <a:ea typeface="Arial"/>
              <a:cs typeface="Arial"/>
              <a:sym typeface="Arial"/>
            </a:endParaRPr>
          </a:p>
        </p:txBody>
      </p:sp>
      <p:sp>
        <p:nvSpPr>
          <p:cNvPr id="575" name="Google Shape;575;g34c2dcd800_2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77933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4c2dcd800_2_5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If group quiet, invent some scenarios.</a:t>
            </a:r>
          </a:p>
          <a:p>
            <a:pPr marL="457200" marR="0" lvl="1"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Discuss order of observing shoulders past</a:t>
            </a:r>
            <a:r>
              <a:rPr lang="en-US" sz="1100" b="0" i="0" u="none" strike="noStrike" cap="none" baseline="0" dirty="0">
                <a:solidFill>
                  <a:srgbClr val="000000"/>
                </a:solidFill>
                <a:latin typeface="Arial"/>
                <a:ea typeface="Arial"/>
                <a:cs typeface="Arial"/>
                <a:sym typeface="Arial"/>
              </a:rPr>
              <a:t> vertical toward the back (backstroke) or breast (butterfly/breaststroke)</a:t>
            </a:r>
          </a:p>
          <a:p>
            <a:pPr marL="457200" marR="0" lvl="1" indent="0" algn="l" rtl="0">
              <a:lnSpc>
                <a:spcPct val="100000"/>
              </a:lnSpc>
              <a:spcBef>
                <a:spcPts val="0"/>
              </a:spcBef>
              <a:spcAft>
                <a:spcPts val="0"/>
              </a:spcAft>
              <a:buClr>
                <a:srgbClr val="000000"/>
              </a:buClr>
              <a:buSzPts val="1100"/>
              <a:buFont typeface="Arial"/>
              <a:buNone/>
            </a:pPr>
            <a:r>
              <a:rPr lang="en-US" sz="1100" b="0" i="0" u="none" strike="noStrike" cap="none" baseline="0" dirty="0">
                <a:solidFill>
                  <a:srgbClr val="000000"/>
                </a:solidFill>
                <a:latin typeface="Arial"/>
                <a:ea typeface="Arial"/>
                <a:cs typeface="Arial"/>
                <a:sym typeface="Arial"/>
              </a:rPr>
              <a:t>What do you watch first?  Shoulders in correct position or feet leaving </a:t>
            </a:r>
            <a:r>
              <a:rPr lang="en-US" sz="1100" b="0" i="0" u="none" strike="noStrike" cap="none" baseline="0">
                <a:solidFill>
                  <a:srgbClr val="000000"/>
                </a:solidFill>
                <a:latin typeface="Arial"/>
                <a:ea typeface="Arial"/>
                <a:cs typeface="Arial"/>
                <a:sym typeface="Arial"/>
              </a:rPr>
              <a:t>the wall?</a:t>
            </a:r>
            <a:endParaRPr sz="1100" b="0" i="0" u="none" strike="noStrike" cap="none" dirty="0">
              <a:solidFill>
                <a:srgbClr val="000000"/>
              </a:solidFill>
              <a:latin typeface="Arial"/>
              <a:ea typeface="Arial"/>
              <a:cs typeface="Arial"/>
              <a:sym typeface="Arial"/>
            </a:endParaRPr>
          </a:p>
        </p:txBody>
      </p:sp>
      <p:sp>
        <p:nvSpPr>
          <p:cNvPr id="651" name="Google Shape;651;g34c2dcd800_2_5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65533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4c2dcd800_2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34c2dcd800_2_1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181" name="Google Shape;181;g34c2dcd800_2_1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2532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4c2dcd800_2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g34c2dcd800_2_1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USA-S – Has over 300,000 athletes</a:t>
            </a:r>
            <a:r>
              <a:rPr lang="en" sz="1200" b="0" i="0" u="none" strike="noStrike" cap="none" baseline="0" dirty="0">
                <a:solidFill>
                  <a:schemeClr val="dk1"/>
                </a:solidFill>
                <a:latin typeface="Calibri"/>
                <a:ea typeface="Calibri"/>
                <a:cs typeface="Calibri"/>
                <a:sym typeface="Calibri"/>
              </a:rPr>
              <a:t>, 20,307 coaches, and 16,603 officials.</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We are in the Western zone which has roughly 90,000 athletes and is the largest region.   </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The LSC – Local Swimming Committee is Pacific and is comprised of 5 zones and about 15,000 athletes.</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dirty="0">
                <a:solidFill>
                  <a:schemeClr val="dk1"/>
                </a:solidFill>
                <a:latin typeface="Calibri"/>
                <a:ea typeface="Calibri"/>
                <a:cs typeface="Calibri"/>
                <a:sym typeface="Calibri"/>
              </a:rPr>
              <a:t>We are the third largest LSC in the country, by number of athletes,</a:t>
            </a:r>
            <a:r>
              <a:rPr lang="en" sz="1200" b="0" i="0" u="none" strike="noStrike" cap="none" baseline="0" dirty="0">
                <a:solidFill>
                  <a:schemeClr val="dk1"/>
                </a:solidFill>
                <a:latin typeface="Calibri"/>
                <a:ea typeface="Calibri"/>
                <a:cs typeface="Calibri"/>
                <a:sym typeface="Calibri"/>
              </a:rPr>
              <a:t> behind </a:t>
            </a:r>
            <a:r>
              <a:rPr lang="en" sz="1200" b="0" i="0" u="none" strike="noStrike" cap="none" dirty="0">
                <a:solidFill>
                  <a:schemeClr val="dk1"/>
                </a:solidFill>
                <a:latin typeface="Calibri"/>
                <a:ea typeface="Calibri"/>
                <a:cs typeface="Calibri"/>
                <a:sym typeface="Calibri"/>
              </a:rPr>
              <a:t>Southern California and Illinois.  </a:t>
            </a:r>
            <a:endParaRPr sz="1100" b="0" i="0" u="none" strike="noStrike" cap="none" dirty="0">
              <a:solidFill>
                <a:srgbClr val="000000"/>
              </a:solidFill>
              <a:latin typeface="Arial"/>
              <a:ea typeface="Arial"/>
              <a:cs typeface="Arial"/>
              <a:sym typeface="Arial"/>
            </a:endParaRPr>
          </a:p>
        </p:txBody>
      </p:sp>
      <p:sp>
        <p:nvSpPr>
          <p:cNvPr id="192" name="Google Shape;192;g34c2dcd800_2_1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7</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064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4c2dcd800_2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34c2dcd800_2_1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02" name="Google Shape;202;g34c2dcd800_2_1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8</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93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4c2dcd800_2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g34c2dcd800_2_1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chemeClr val="dk1"/>
              </a:solidFill>
              <a:latin typeface="Calibri"/>
              <a:ea typeface="Calibri"/>
              <a:cs typeface="Calibri"/>
              <a:sym typeface="Calibri"/>
            </a:endParaRPr>
          </a:p>
        </p:txBody>
      </p:sp>
      <p:sp>
        <p:nvSpPr>
          <p:cNvPr id="212" name="Google Shape;212;g34c2dcd800_2_1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9</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1505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685800" y="1597819"/>
            <a:ext cx="7772400" cy="1102519"/>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 name="Google Shape;60;p14"/>
          <p:cNvSpPr txBox="1">
            <a:spLocks noGrp="1"/>
          </p:cNvSpPr>
          <p:nvPr>
            <p:ph type="subTitle" idx="1"/>
          </p:nvPr>
        </p:nvSpPr>
        <p:spPr>
          <a:xfrm>
            <a:off x="1371600" y="2914650"/>
            <a:ext cx="6400800" cy="1314450"/>
          </a:xfrm>
          <a:prstGeom prst="rect">
            <a:avLst/>
          </a:prstGeom>
          <a:noFill/>
          <a:ln>
            <a:noFill/>
          </a:ln>
        </p:spPr>
        <p:txBody>
          <a:bodyPr spcFirstLastPara="1" wrap="square" lIns="91425" tIns="91425" rIns="91425" bIns="91425" anchor="t" anchorCtr="0"/>
          <a:lstStyle>
            <a:lvl1pPr marR="0" lvl="0" algn="ctr" rtl="0">
              <a:lnSpc>
                <a:spcPct val="100000"/>
              </a:lnSpc>
              <a:spcBef>
                <a:spcPts val="640"/>
              </a:spcBef>
              <a:spcAft>
                <a:spcPts val="0"/>
              </a:spcAft>
              <a:buClr>
                <a:srgbClr val="888888"/>
              </a:buClr>
              <a:buSzPts val="3200"/>
              <a:buFont typeface="Arial"/>
              <a:buNone/>
              <a:defRPr sz="3200" b="0" i="0" u="none" strike="noStrike" cap="none">
                <a:solidFill>
                  <a:srgbClr val="888888"/>
                </a:solidFill>
                <a:latin typeface="Arial"/>
                <a:ea typeface="Arial"/>
                <a:cs typeface="Arial"/>
                <a:sym typeface="Arial"/>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Arial"/>
                <a:ea typeface="Arial"/>
                <a:cs typeface="Arial"/>
                <a:sym typeface="Arial"/>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
        <p:nvSpPr>
          <p:cNvPr id="61" name="Google Shape;61;p14"/>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62" name="Google Shape;62;p14"/>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63" name="Google Shape;63;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6" name="Google Shape;66;p15"/>
          <p:cNvSpPr txBox="1">
            <a:spLocks noGrp="1"/>
          </p:cNvSpPr>
          <p:nvPr>
            <p:ph type="body" idx="1"/>
          </p:nvPr>
        </p:nvSpPr>
        <p:spPr>
          <a:xfrm>
            <a:off x="457200" y="1200150"/>
            <a:ext cx="8229600" cy="3394472"/>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7" name="Google Shape;67;p15"/>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68" name="Google Shape;68;p15"/>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69" name="Google Shape;69;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722313" y="3305175"/>
            <a:ext cx="7772400" cy="1021556"/>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400"/>
              <a:buFont typeface="Arial"/>
              <a:buNone/>
              <a:defRPr sz="4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2" name="Google Shape;72;p16"/>
          <p:cNvSpPr txBox="1">
            <a:spLocks noGrp="1"/>
          </p:cNvSpPr>
          <p:nvPr>
            <p:ph type="body" idx="1"/>
          </p:nvPr>
        </p:nvSpPr>
        <p:spPr>
          <a:xfrm>
            <a:off x="722313" y="2180035"/>
            <a:ext cx="7772400" cy="112514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00"/>
              </a:spcBef>
              <a:spcAft>
                <a:spcPts val="0"/>
              </a:spcAft>
              <a:buClr>
                <a:srgbClr val="888888"/>
              </a:buClr>
              <a:buSzPts val="3200"/>
              <a:buFont typeface="Arial"/>
              <a:buNone/>
              <a:defRPr sz="2000" b="0" i="0" u="none" strike="noStrike" cap="none">
                <a:solidFill>
                  <a:srgbClr val="888888"/>
                </a:solidFill>
                <a:latin typeface="Arial"/>
                <a:ea typeface="Arial"/>
                <a:cs typeface="Arial"/>
                <a:sym typeface="Arial"/>
              </a:defRPr>
            </a:lvl1pPr>
            <a:lvl2pPr marL="914400" marR="0" lvl="1" indent="-228600" algn="l" rtl="0">
              <a:lnSpc>
                <a:spcPct val="100000"/>
              </a:lnSpc>
              <a:spcBef>
                <a:spcPts val="360"/>
              </a:spcBef>
              <a:spcAft>
                <a:spcPts val="0"/>
              </a:spcAft>
              <a:buClr>
                <a:srgbClr val="888888"/>
              </a:buClr>
              <a:buSzPts val="2800"/>
              <a:buFont typeface="Arial"/>
              <a:buNone/>
              <a:defRPr sz="1800" b="0" i="0" u="none" strike="noStrike" cap="none">
                <a:solidFill>
                  <a:srgbClr val="888888"/>
                </a:solidFill>
                <a:latin typeface="Arial"/>
                <a:ea typeface="Arial"/>
                <a:cs typeface="Arial"/>
                <a:sym typeface="Arial"/>
              </a:defRPr>
            </a:lvl2pPr>
            <a:lvl3pPr marL="1371600" marR="0" lvl="2" indent="-228600" algn="l" rtl="0">
              <a:lnSpc>
                <a:spcPct val="100000"/>
              </a:lnSpc>
              <a:spcBef>
                <a:spcPts val="320"/>
              </a:spcBef>
              <a:spcAft>
                <a:spcPts val="0"/>
              </a:spcAft>
              <a:buClr>
                <a:srgbClr val="888888"/>
              </a:buClr>
              <a:buSzPts val="2400"/>
              <a:buFont typeface="Arial"/>
              <a:buNone/>
              <a:defRPr sz="1600" b="0" i="0" u="none" strike="noStrike" cap="none">
                <a:solidFill>
                  <a:srgbClr val="888888"/>
                </a:solidFill>
                <a:latin typeface="Arial"/>
                <a:ea typeface="Arial"/>
                <a:cs typeface="Arial"/>
                <a:sym typeface="Arial"/>
              </a:defRPr>
            </a:lvl3pPr>
            <a:lvl4pPr marL="1828800" marR="0" lvl="3"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4pPr>
            <a:lvl5pPr marL="2286000" marR="0" lvl="4"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5pPr>
            <a:lvl6pPr marL="2743200" marR="0" lvl="5"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6pPr>
            <a:lvl7pPr marL="3200400" marR="0" lvl="6"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7pPr>
            <a:lvl8pPr marL="3657600" marR="0" lvl="7"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8pPr>
            <a:lvl9pPr marL="4114800" marR="0" lvl="8" indent="-228600" algn="l" rtl="0">
              <a:lnSpc>
                <a:spcPct val="100000"/>
              </a:lnSpc>
              <a:spcBef>
                <a:spcPts val="280"/>
              </a:spcBef>
              <a:spcAft>
                <a:spcPts val="0"/>
              </a:spcAft>
              <a:buClr>
                <a:srgbClr val="888888"/>
              </a:buClr>
              <a:buSzPts val="2000"/>
              <a:buFont typeface="Arial"/>
              <a:buNone/>
              <a:defRPr sz="1400" b="0" i="0" u="none" strike="noStrike" cap="none">
                <a:solidFill>
                  <a:srgbClr val="888888"/>
                </a:solidFill>
                <a:latin typeface="Arial"/>
                <a:ea typeface="Arial"/>
                <a:cs typeface="Arial"/>
                <a:sym typeface="Arial"/>
              </a:defRPr>
            </a:lvl9pPr>
          </a:lstStyle>
          <a:p>
            <a:endParaRPr/>
          </a:p>
        </p:txBody>
      </p:sp>
      <p:sp>
        <p:nvSpPr>
          <p:cNvPr id="73" name="Google Shape;73;p16"/>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74" name="Google Shape;74;p16"/>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75" name="Google Shape;75;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8" name="Google Shape;78;p17"/>
          <p:cNvSpPr txBox="1">
            <a:spLocks noGrp="1"/>
          </p:cNvSpPr>
          <p:nvPr>
            <p:ph type="body" idx="1"/>
          </p:nvPr>
        </p:nvSpPr>
        <p:spPr>
          <a:xfrm>
            <a:off x="457200" y="1200150"/>
            <a:ext cx="4038600" cy="3394472"/>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9" name="Google Shape;79;p17"/>
          <p:cNvSpPr txBox="1">
            <a:spLocks noGrp="1"/>
          </p:cNvSpPr>
          <p:nvPr>
            <p:ph type="body" idx="2"/>
          </p:nvPr>
        </p:nvSpPr>
        <p:spPr>
          <a:xfrm>
            <a:off x="4648200" y="1200150"/>
            <a:ext cx="4038600" cy="3394472"/>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0" name="Google Shape;80;p17"/>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81" name="Google Shape;81;p17"/>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82" name="Google Shape;82;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18"/>
          <p:cNvSpPr txBox="1">
            <a:spLocks noGrp="1"/>
          </p:cNvSpPr>
          <p:nvPr>
            <p:ph type="body" idx="1"/>
          </p:nvPr>
        </p:nvSpPr>
        <p:spPr>
          <a:xfrm>
            <a:off x="457200" y="1151335"/>
            <a:ext cx="4040188" cy="47982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9pPr>
          </a:lstStyle>
          <a:p>
            <a:endParaRPr/>
          </a:p>
        </p:txBody>
      </p:sp>
      <p:sp>
        <p:nvSpPr>
          <p:cNvPr id="86" name="Google Shape;86;p18"/>
          <p:cNvSpPr txBox="1">
            <a:spLocks noGrp="1"/>
          </p:cNvSpPr>
          <p:nvPr>
            <p:ph type="body" idx="2"/>
          </p:nvPr>
        </p:nvSpPr>
        <p:spPr>
          <a:xfrm>
            <a:off x="457200" y="1631156"/>
            <a:ext cx="4040188" cy="2963466"/>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7" name="Google Shape;87;p18"/>
          <p:cNvSpPr txBox="1">
            <a:spLocks noGrp="1"/>
          </p:cNvSpPr>
          <p:nvPr>
            <p:ph type="body" idx="3"/>
          </p:nvPr>
        </p:nvSpPr>
        <p:spPr>
          <a:xfrm>
            <a:off x="4645025" y="1151335"/>
            <a:ext cx="4041775" cy="47982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9pPr>
          </a:lstStyle>
          <a:p>
            <a:endParaRPr/>
          </a:p>
        </p:txBody>
      </p:sp>
      <p:sp>
        <p:nvSpPr>
          <p:cNvPr id="88" name="Google Shape;88;p18"/>
          <p:cNvSpPr txBox="1">
            <a:spLocks noGrp="1"/>
          </p:cNvSpPr>
          <p:nvPr>
            <p:ph type="body" idx="4"/>
          </p:nvPr>
        </p:nvSpPr>
        <p:spPr>
          <a:xfrm>
            <a:off x="4645025" y="1631156"/>
            <a:ext cx="4041775" cy="2963466"/>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9" name="Google Shape;89;p18"/>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90" name="Google Shape;90;p18"/>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91" name="Google Shape;91;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4" name="Google Shape;94;p19"/>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95" name="Google Shape;95;p19"/>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96" name="Google Shape;96;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99" name="Google Shape;99;p20"/>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00" name="Google Shape;100;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457200" y="204788"/>
            <a:ext cx="3008313" cy="871537"/>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14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3" name="Google Shape;103;p21"/>
          <p:cNvSpPr txBox="1">
            <a:spLocks noGrp="1"/>
          </p:cNvSpPr>
          <p:nvPr>
            <p:ph type="body" idx="1"/>
          </p:nvPr>
        </p:nvSpPr>
        <p:spPr>
          <a:xfrm>
            <a:off x="3575050" y="204788"/>
            <a:ext cx="5111750" cy="4389835"/>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4" name="Google Shape;104;p21"/>
          <p:cNvSpPr txBox="1">
            <a:spLocks noGrp="1"/>
          </p:cNvSpPr>
          <p:nvPr>
            <p:ph type="body" idx="2"/>
          </p:nvPr>
        </p:nvSpPr>
        <p:spPr>
          <a:xfrm>
            <a:off x="457200" y="1076325"/>
            <a:ext cx="3008313" cy="3518297"/>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chemeClr val="dk1"/>
              </a:buClr>
              <a:buSzPts val="32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28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24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9pPr>
          </a:lstStyle>
          <a:p>
            <a:endParaRPr/>
          </a:p>
        </p:txBody>
      </p:sp>
      <p:sp>
        <p:nvSpPr>
          <p:cNvPr id="105" name="Google Shape;105;p21"/>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06" name="Google Shape;106;p21"/>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07" name="Google Shape;107;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1792288" y="3600450"/>
            <a:ext cx="5486400" cy="425053"/>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14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0" name="Google Shape;110;p22"/>
          <p:cNvSpPr>
            <a:spLocks noGrp="1"/>
          </p:cNvSpPr>
          <p:nvPr>
            <p:ph type="pic" idx="2"/>
          </p:nvPr>
        </p:nvSpPr>
        <p:spPr>
          <a:xfrm>
            <a:off x="1792288" y="459581"/>
            <a:ext cx="5486400" cy="3086100"/>
          </a:xfrm>
          <a:prstGeom prst="rect">
            <a:avLst/>
          </a:prstGeom>
          <a:noFill/>
          <a:ln>
            <a:noFill/>
          </a:ln>
        </p:spPr>
        <p:txBody>
          <a:bodyPr spcFirstLastPara="1" wrap="square" lIns="91425" tIns="91425" rIns="91425" bIns="91425" anchor="t" anchorCtr="0"/>
          <a:lstStyle>
            <a:lvl1pPr marR="0" lvl="0" algn="l" rtl="0">
              <a:lnSpc>
                <a:spcPct val="100000"/>
              </a:lnSpc>
              <a:spcBef>
                <a:spcPts val="64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dirty="0"/>
          </a:p>
        </p:txBody>
      </p:sp>
      <p:sp>
        <p:nvSpPr>
          <p:cNvPr id="111" name="Google Shape;111;p22"/>
          <p:cNvSpPr txBox="1">
            <a:spLocks noGrp="1"/>
          </p:cNvSpPr>
          <p:nvPr>
            <p:ph type="body" idx="1"/>
          </p:nvPr>
        </p:nvSpPr>
        <p:spPr>
          <a:xfrm>
            <a:off x="1792288" y="4025503"/>
            <a:ext cx="5486400" cy="603646"/>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chemeClr val="dk1"/>
              </a:buClr>
              <a:buSzPts val="32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28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24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9pPr>
          </a:lstStyle>
          <a:p>
            <a:endParaRPr/>
          </a:p>
        </p:txBody>
      </p:sp>
      <p:sp>
        <p:nvSpPr>
          <p:cNvPr id="112" name="Google Shape;112;p22"/>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13" name="Google Shape;113;p22"/>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14" name="Google Shape;114;p2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7" name="Google Shape;117;p23"/>
          <p:cNvSpPr txBox="1">
            <a:spLocks noGrp="1"/>
          </p:cNvSpPr>
          <p:nvPr>
            <p:ph type="body" idx="1"/>
          </p:nvPr>
        </p:nvSpPr>
        <p:spPr>
          <a:xfrm rot="5400000">
            <a:off x="2874764" y="-1217414"/>
            <a:ext cx="3394472" cy="8229600"/>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8" name="Google Shape;118;p23"/>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19" name="Google Shape;119;p23"/>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20" name="Google Shape;120;p2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463778" y="1371600"/>
            <a:ext cx="4388644" cy="20574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3" name="Google Shape;123;p24"/>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4" name="Google Shape;124;p24"/>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25" name="Google Shape;125;p24"/>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126" name="Google Shape;126;p2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7387185"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57200" y="1200150"/>
            <a:ext cx="8229600" cy="3394472"/>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54" name="Google Shape;54;p13"/>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55" name="Google Shape;55;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pic>
        <p:nvPicPr>
          <p:cNvPr id="56" name="Google Shape;56;p13" descr="Swimming_pool_with_lane_ropes_in_place-350x233.jpg"/>
          <p:cNvPicPr preferRelativeResize="0"/>
          <p:nvPr/>
        </p:nvPicPr>
        <p:blipFill rotWithShape="1">
          <a:blip r:embed="rId13">
            <a:alphaModFix amt="17000"/>
          </a:blip>
          <a:srcRect/>
          <a:stretch/>
        </p:blipFill>
        <p:spPr>
          <a:xfrm>
            <a:off x="0" y="1200150"/>
            <a:ext cx="9121140" cy="3943186"/>
          </a:xfrm>
          <a:prstGeom prst="rect">
            <a:avLst/>
          </a:prstGeom>
          <a:noFill/>
          <a:ln>
            <a:noFill/>
          </a:ln>
        </p:spPr>
      </p:pic>
      <p:pic>
        <p:nvPicPr>
          <p:cNvPr id="57" name="Google Shape;57;p13" descr="Pacswim z1s .png"/>
          <p:cNvPicPr preferRelativeResize="0"/>
          <p:nvPr/>
        </p:nvPicPr>
        <p:blipFill rotWithShape="1">
          <a:blip r:embed="rId14">
            <a:alphaModFix/>
          </a:blip>
          <a:srcRect/>
          <a:stretch/>
        </p:blipFill>
        <p:spPr>
          <a:xfrm>
            <a:off x="7844385" y="194548"/>
            <a:ext cx="844974" cy="8678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ctrTitle"/>
          </p:nvPr>
        </p:nvSpPr>
        <p:spPr>
          <a:xfrm>
            <a:off x="100584" y="75548"/>
            <a:ext cx="7772400" cy="110251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3600" b="0" i="0" u="none" strike="noStrike" cap="none" dirty="0">
                <a:solidFill>
                  <a:schemeClr val="dk1"/>
                </a:solidFill>
                <a:latin typeface="Arial"/>
                <a:ea typeface="Arial"/>
                <a:cs typeface="Arial"/>
                <a:sym typeface="Arial"/>
              </a:rPr>
              <a:t>Beginning Stroke and Turn</a:t>
            </a:r>
            <a:r>
              <a:rPr lang="en" sz="4400" b="0" i="0" u="none" strike="noStrike" cap="none" dirty="0">
                <a:solidFill>
                  <a:schemeClr val="dk1"/>
                </a:solidFill>
                <a:latin typeface="Arial"/>
                <a:ea typeface="Arial"/>
                <a:cs typeface="Arial"/>
                <a:sym typeface="Arial"/>
              </a:rPr>
              <a:t>	</a:t>
            </a:r>
            <a:endParaRPr sz="4400" b="0" i="0" u="none" strike="noStrike" cap="none" dirty="0">
              <a:solidFill>
                <a:schemeClr val="dk1"/>
              </a:solidFill>
              <a:latin typeface="Arial"/>
              <a:ea typeface="Arial"/>
              <a:cs typeface="Arial"/>
              <a:sym typeface="Arial"/>
            </a:endParaRPr>
          </a:p>
        </p:txBody>
      </p:sp>
      <p:sp>
        <p:nvSpPr>
          <p:cNvPr id="133" name="Google Shape;133;p25"/>
          <p:cNvSpPr txBox="1">
            <a:spLocks noGrp="1"/>
          </p:cNvSpPr>
          <p:nvPr>
            <p:ph type="subTitle" idx="1"/>
          </p:nvPr>
        </p:nvSpPr>
        <p:spPr>
          <a:xfrm>
            <a:off x="1" y="1941535"/>
            <a:ext cx="9143999" cy="10319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200"/>
              <a:buFont typeface="Arial"/>
              <a:buNone/>
            </a:pPr>
            <a:r>
              <a:rPr lang="en" sz="4000" b="0" i="0" u="none" strike="noStrike" cap="none" dirty="0">
                <a:solidFill>
                  <a:schemeClr val="dk1"/>
                </a:solidFill>
                <a:latin typeface="Arial"/>
                <a:ea typeface="Arial"/>
                <a:cs typeface="Arial"/>
                <a:sym typeface="Arial"/>
              </a:rPr>
              <a:t>USA-S Officials Training</a:t>
            </a:r>
            <a:endParaRPr dirty="0"/>
          </a:p>
          <a:p>
            <a:pPr marL="0" marR="0" lvl="0" indent="0" algn="ctr" rtl="0">
              <a:lnSpc>
                <a:spcPct val="100000"/>
              </a:lnSpc>
              <a:spcBef>
                <a:spcPts val="0"/>
              </a:spcBef>
              <a:spcAft>
                <a:spcPts val="0"/>
              </a:spcAft>
              <a:buClr>
                <a:schemeClr val="dk1"/>
              </a:buClr>
              <a:buSzPts val="3200"/>
              <a:buFont typeface="Arial"/>
              <a:buNone/>
            </a:pPr>
            <a:r>
              <a:rPr lang="en" sz="2400" b="0" i="0" u="none" strike="noStrike" cap="none">
                <a:solidFill>
                  <a:schemeClr val="dk1"/>
                </a:solidFill>
                <a:latin typeface="Arial"/>
                <a:ea typeface="Arial"/>
                <a:cs typeface="Arial"/>
                <a:sym typeface="Arial"/>
              </a:rPr>
              <a:t>V 3.</a:t>
            </a:r>
            <a:r>
              <a:rPr lang="en" sz="2400" dirty="0">
                <a:solidFill>
                  <a:schemeClr val="dk1"/>
                </a:solidFill>
              </a:rPr>
              <a:t>4</a:t>
            </a:r>
            <a:endParaRPr sz="2400" b="0" i="0" u="none" strike="noStrike" cap="none" dirty="0">
              <a:solidFill>
                <a:schemeClr val="dk1"/>
              </a:solidFill>
              <a:latin typeface="Arial"/>
              <a:ea typeface="Arial"/>
              <a:cs typeface="Arial"/>
              <a:sym typeface="Arial"/>
            </a:endParaRPr>
          </a:p>
        </p:txBody>
      </p:sp>
      <p:sp>
        <p:nvSpPr>
          <p:cNvPr id="134" name="Google Shape;134;p25"/>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r>
              <a:rPr lang="en" dirty="0"/>
              <a:t>10/3/2019</a:t>
            </a:r>
            <a:endParaRPr sz="1200" b="0" i="0" u="none" strike="noStrike" cap="none" dirty="0">
              <a:solidFill>
                <a:srgbClr val="888888"/>
              </a:solidFill>
              <a:latin typeface="Arial"/>
              <a:ea typeface="Arial"/>
              <a:cs typeface="Arial"/>
              <a:sym typeface="Arial"/>
            </a:endParaRPr>
          </a:p>
        </p:txBody>
      </p:sp>
      <p:sp>
        <p:nvSpPr>
          <p:cNvPr id="135" name="Google Shape;135;p25"/>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200" b="0" i="0" u="none" strike="noStrike" cap="none" dirty="0">
                <a:solidFill>
                  <a:srgbClr val="888888"/>
                </a:solidFill>
                <a:latin typeface="Arial"/>
                <a:ea typeface="Arial"/>
                <a:cs typeface="Arial"/>
                <a:sym typeface="Arial"/>
              </a:rPr>
              <a:t>v. 3.</a:t>
            </a:r>
            <a:r>
              <a:rPr lang="en" dirty="0"/>
              <a:t>4</a:t>
            </a:r>
          </a:p>
        </p:txBody>
      </p:sp>
      <p:sp>
        <p:nvSpPr>
          <p:cNvPr id="136" name="Google Shape;136;p2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a:t>
            </a:fld>
            <a:endParaRPr sz="1200" b="0" i="0" u="none" strike="noStrike" cap="none" dirty="0">
              <a:solidFill>
                <a:srgbClr val="888888"/>
              </a:solidFill>
              <a:latin typeface="Arial"/>
              <a:ea typeface="Arial"/>
              <a:cs typeface="Arial"/>
              <a:sym typeface="Arial"/>
            </a:endParaRPr>
          </a:p>
        </p:txBody>
      </p:sp>
      <p:sp>
        <p:nvSpPr>
          <p:cNvPr id="2" name="TextBox 1"/>
          <p:cNvSpPr txBox="1"/>
          <p:nvPr/>
        </p:nvSpPr>
        <p:spPr>
          <a:xfrm>
            <a:off x="0" y="3244242"/>
            <a:ext cx="9144000" cy="584775"/>
          </a:xfrm>
          <a:prstGeom prst="rect">
            <a:avLst/>
          </a:prstGeom>
          <a:noFill/>
        </p:spPr>
        <p:txBody>
          <a:bodyPr wrap="square" rtlCol="0">
            <a:spAutoFit/>
          </a:bodyPr>
          <a:lstStyle/>
          <a:p>
            <a:pPr algn="ctr"/>
            <a:r>
              <a:rPr lang="en-US" sz="3200" dirty="0"/>
              <a:t>Morning Session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4"/>
          <p:cNvSpPr txBox="1">
            <a:spLocks noGrp="1"/>
          </p:cNvSpPr>
          <p:nvPr>
            <p:ph type="title"/>
          </p:nvPr>
        </p:nvSpPr>
        <p:spPr>
          <a:xfrm>
            <a:off x="457200" y="1830461"/>
            <a:ext cx="8229600" cy="133406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3600" b="0" i="0" u="none" strike="noStrike" cap="none">
                <a:solidFill>
                  <a:schemeClr val="dk1"/>
                </a:solidFill>
                <a:latin typeface="Arial"/>
                <a:ea typeface="Arial"/>
                <a:cs typeface="Arial"/>
                <a:sym typeface="Arial"/>
              </a:rPr>
              <a:t>The Technical Rules</a:t>
            </a:r>
            <a:br>
              <a:rPr lang="en" sz="3600" b="0" i="0" u="none" strike="noStrike" cap="none">
                <a:solidFill>
                  <a:schemeClr val="dk1"/>
                </a:solidFill>
                <a:latin typeface="Arial"/>
                <a:ea typeface="Arial"/>
                <a:cs typeface="Arial"/>
                <a:sym typeface="Arial"/>
              </a:rPr>
            </a:br>
            <a:endParaRPr sz="3600" b="0" i="0" u="none" strike="noStrike" cap="none" dirty="0">
              <a:solidFill>
                <a:schemeClr val="dk1"/>
              </a:solidFill>
              <a:latin typeface="Arial"/>
              <a:ea typeface="Arial"/>
              <a:cs typeface="Arial"/>
              <a:sym typeface="Arial"/>
            </a:endParaRPr>
          </a:p>
        </p:txBody>
      </p:sp>
      <p:sp>
        <p:nvSpPr>
          <p:cNvPr id="225" name="Google Shape;225;p3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26" name="Google Shape;226;p3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10</a:t>
            </a:fld>
            <a:endParaRPr sz="1200" b="0" i="0" u="none" strike="noStrike" cap="none" dirty="0">
              <a:solidFill>
                <a:srgbClr val="888888"/>
              </a:solidFill>
              <a:latin typeface="Arial"/>
              <a:ea typeface="Arial"/>
              <a:cs typeface="Arial"/>
              <a:sym typeface="Arial"/>
            </a:endParaRPr>
          </a:p>
        </p:txBody>
      </p:sp>
      <p:sp>
        <p:nvSpPr>
          <p:cNvPr id="227" name="Google Shape;227;p34"/>
          <p:cNvSpPr txBox="1"/>
          <p:nvPr/>
        </p:nvSpPr>
        <p:spPr>
          <a:xfrm>
            <a:off x="379355"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buSzPts val="1400"/>
            </a:pPr>
            <a:r>
              <a:rPr lang="en" sz="1200" dirty="0"/>
              <a:t>10/3/2019</a:t>
            </a:r>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The Four Competitive Strokes</a:t>
            </a:r>
            <a:endParaRPr sz="3200" b="0" i="0" u="none" strike="noStrike" cap="none" dirty="0">
              <a:solidFill>
                <a:schemeClr val="dk1"/>
              </a:solidFill>
              <a:latin typeface="Arial"/>
              <a:ea typeface="Arial"/>
              <a:cs typeface="Arial"/>
              <a:sym typeface="Arial"/>
            </a:endParaRPr>
          </a:p>
        </p:txBody>
      </p:sp>
      <p:sp>
        <p:nvSpPr>
          <p:cNvPr id="234" name="Google Shape;234;p35"/>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 sz="2800" b="0" i="0" u="none" strike="noStrike" cap="none">
                <a:solidFill>
                  <a:schemeClr val="dk1"/>
                </a:solidFill>
                <a:latin typeface="Arial"/>
                <a:ea typeface="Arial"/>
                <a:cs typeface="Arial"/>
                <a:sym typeface="Arial"/>
              </a:rPr>
              <a:t>Butterfly</a:t>
            </a:r>
            <a:endParaRPr sz="2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800" b="0" i="0" u="none" strike="noStrike" cap="none">
                <a:solidFill>
                  <a:schemeClr val="dk1"/>
                </a:solidFill>
                <a:latin typeface="Arial"/>
                <a:ea typeface="Arial"/>
                <a:cs typeface="Arial"/>
                <a:sym typeface="Arial"/>
              </a:rPr>
              <a:t>Backstroke</a:t>
            </a:r>
            <a:endParaRPr sz="2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800" b="0" i="0" u="none" strike="noStrike" cap="none">
                <a:solidFill>
                  <a:schemeClr val="dk1"/>
                </a:solidFill>
                <a:latin typeface="Arial"/>
                <a:ea typeface="Arial"/>
                <a:cs typeface="Arial"/>
                <a:sym typeface="Arial"/>
              </a:rPr>
              <a:t>Breaststroke</a:t>
            </a:r>
            <a:endParaRPr sz="2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800" b="0" i="0" u="none" strike="noStrike" cap="none">
                <a:solidFill>
                  <a:schemeClr val="dk1"/>
                </a:solidFill>
                <a:latin typeface="Arial"/>
                <a:ea typeface="Arial"/>
                <a:cs typeface="Arial"/>
                <a:sym typeface="Arial"/>
              </a:rPr>
              <a:t>Freestyle</a:t>
            </a:r>
            <a:endParaRPr sz="2800" b="0" i="0" u="none" strike="noStrike" cap="none" dirty="0">
              <a:solidFill>
                <a:schemeClr val="dk1"/>
              </a:solidFill>
              <a:latin typeface="Arial"/>
              <a:ea typeface="Arial"/>
              <a:cs typeface="Arial"/>
              <a:sym typeface="Arial"/>
            </a:endParaRPr>
          </a:p>
        </p:txBody>
      </p:sp>
      <p:sp>
        <p:nvSpPr>
          <p:cNvPr id="235" name="Google Shape;235;p3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36" name="Google Shape;236;p3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37" name="Google Shape;237;p3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11</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a:spLocks noGrp="1"/>
          </p:cNvSpPr>
          <p:nvPr>
            <p:ph type="title"/>
          </p:nvPr>
        </p:nvSpPr>
        <p:spPr>
          <a:xfrm>
            <a:off x="457200" y="124766"/>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600" b="0" i="0" u="none" strike="noStrike" cap="none">
                <a:solidFill>
                  <a:schemeClr val="dk1"/>
                </a:solidFill>
                <a:latin typeface="Arial"/>
                <a:ea typeface="Arial"/>
                <a:cs typeface="Arial"/>
                <a:sym typeface="Arial"/>
              </a:rPr>
              <a:t>The Technical Rules</a:t>
            </a:r>
            <a:endParaRPr sz="3600" b="0" i="0" u="none" strike="noStrike" cap="none" dirty="0">
              <a:solidFill>
                <a:schemeClr val="dk1"/>
              </a:solidFill>
              <a:latin typeface="Arial"/>
              <a:ea typeface="Arial"/>
              <a:cs typeface="Arial"/>
              <a:sym typeface="Arial"/>
            </a:endParaRPr>
          </a:p>
        </p:txBody>
      </p:sp>
      <p:sp>
        <p:nvSpPr>
          <p:cNvPr id="244" name="Google Shape;244;p36"/>
          <p:cNvSpPr txBox="1">
            <a:spLocks noGrp="1"/>
          </p:cNvSpPr>
          <p:nvPr>
            <p:ph type="body" idx="1"/>
          </p:nvPr>
        </p:nvSpPr>
        <p:spPr>
          <a:xfrm>
            <a:off x="360947" y="2020374"/>
            <a:ext cx="8229600" cy="3394472"/>
          </a:xfrm>
          <a:prstGeom prst="rect">
            <a:avLst/>
          </a:prstGeom>
          <a:noFill/>
          <a:ln>
            <a:noFill/>
          </a:ln>
        </p:spPr>
        <p:txBody>
          <a:bodyPr spcFirstLastPara="1" wrap="square" lIns="91425" tIns="45700" rIns="91425" bIns="45700" anchor="t" anchorCtr="0">
            <a:noAutofit/>
          </a:bodyPr>
          <a:lstStyle/>
          <a:p>
            <a:pPr marL="342900" marR="0" lvl="0" indent="-165100" algn="l" rtl="0">
              <a:lnSpc>
                <a:spcPct val="100000"/>
              </a:lnSpc>
              <a:spcBef>
                <a:spcPts val="0"/>
              </a:spcBef>
              <a:spcAft>
                <a:spcPts val="0"/>
              </a:spcAft>
              <a:buClr>
                <a:schemeClr val="dk1"/>
              </a:buClr>
              <a:buSzPts val="2800"/>
              <a:buFont typeface="Arial"/>
              <a:buNone/>
            </a:pP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 sz="2400" b="0" i="0" u="none" strike="noStrike" cap="none" dirty="0">
                <a:solidFill>
                  <a:schemeClr val="dk1"/>
                </a:solidFill>
                <a:latin typeface="Arial"/>
                <a:ea typeface="Arial"/>
                <a:cs typeface="Arial"/>
                <a:sym typeface="Arial"/>
              </a:rPr>
              <a:t>Start </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dirty="0">
                <a:solidFill>
                  <a:schemeClr val="dk1"/>
                </a:solidFill>
                <a:latin typeface="Arial"/>
                <a:ea typeface="Arial"/>
                <a:cs typeface="Arial"/>
                <a:sym typeface="Arial"/>
              </a:rPr>
              <a:t>Stroke </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dirty="0">
                <a:solidFill>
                  <a:schemeClr val="dk1"/>
                </a:solidFill>
                <a:latin typeface="Arial"/>
                <a:ea typeface="Arial"/>
                <a:cs typeface="Arial"/>
                <a:sym typeface="Arial"/>
              </a:rPr>
              <a:t>Kick (except backstroke &amp; freestyle – why?) </a:t>
            </a:r>
            <a:endParaRPr sz="2400" b="0" i="1" u="none" strike="noStrike" cap="none" dirty="0">
              <a:solidFill>
                <a:srgbClr val="7F7F7F"/>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dirty="0">
                <a:solidFill>
                  <a:schemeClr val="dk1"/>
                </a:solidFill>
                <a:latin typeface="Arial"/>
                <a:ea typeface="Arial"/>
                <a:cs typeface="Arial"/>
                <a:sym typeface="Arial"/>
              </a:rPr>
              <a:t>Turn</a:t>
            </a:r>
            <a:endParaRPr sz="2400" b="0" i="1" u="none" strike="noStrike" cap="none" dirty="0">
              <a:solidFill>
                <a:srgbClr val="7F7F7F"/>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dirty="0">
                <a:solidFill>
                  <a:schemeClr val="dk1"/>
                </a:solidFill>
                <a:latin typeface="Arial"/>
                <a:ea typeface="Arial"/>
                <a:cs typeface="Arial"/>
                <a:sym typeface="Arial"/>
              </a:rPr>
              <a:t>Finish </a:t>
            </a:r>
            <a:endParaRPr sz="2400" b="0" i="1" u="none" strike="noStrike" cap="none" dirty="0">
              <a:solidFill>
                <a:srgbClr val="7F7F7F"/>
              </a:solidFill>
              <a:latin typeface="Arial"/>
              <a:ea typeface="Arial"/>
              <a:cs typeface="Arial"/>
              <a:sym typeface="Arial"/>
            </a:endParaRPr>
          </a:p>
        </p:txBody>
      </p:sp>
      <p:sp>
        <p:nvSpPr>
          <p:cNvPr id="245" name="Google Shape;245;p3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46" name="Google Shape;246;p36"/>
          <p:cNvSpPr txBox="1">
            <a:spLocks noGrp="1"/>
          </p:cNvSpPr>
          <p:nvPr>
            <p:ph type="ftr" idx="11"/>
          </p:nvPr>
        </p:nvSpPr>
        <p:spPr>
          <a:xfrm>
            <a:off x="3027950" y="4767263"/>
            <a:ext cx="2895600" cy="273900"/>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47" name="Google Shape;247;p3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12</a:t>
            </a:fld>
            <a:endParaRPr sz="1200" b="0" i="0" u="none" strike="noStrike" cap="none" dirty="0">
              <a:solidFill>
                <a:srgbClr val="888888"/>
              </a:solidFill>
              <a:latin typeface="Arial"/>
              <a:ea typeface="Arial"/>
              <a:cs typeface="Arial"/>
              <a:sym typeface="Arial"/>
            </a:endParaRPr>
          </a:p>
        </p:txBody>
      </p:sp>
      <p:sp>
        <p:nvSpPr>
          <p:cNvPr id="248" name="Google Shape;248;p36"/>
          <p:cNvSpPr txBox="1"/>
          <p:nvPr/>
        </p:nvSpPr>
        <p:spPr>
          <a:xfrm>
            <a:off x="360947" y="1175447"/>
            <a:ext cx="7736306" cy="110176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dirty="0">
                <a:solidFill>
                  <a:schemeClr val="dk1"/>
                </a:solidFill>
                <a:latin typeface="Arial"/>
                <a:ea typeface="Arial"/>
                <a:cs typeface="Arial"/>
                <a:sym typeface="Arial"/>
              </a:rPr>
              <a:t>The Technical Rules for each competitive stroke are broken down in the USA-S Rule Book into the following components to describe a legal swim:</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7"/>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600" b="0" i="0" u="none" strike="noStrike" cap="none" dirty="0">
                <a:solidFill>
                  <a:schemeClr val="dk1"/>
                </a:solidFill>
                <a:latin typeface="Arial"/>
                <a:ea typeface="Arial"/>
                <a:cs typeface="Arial"/>
                <a:sym typeface="Arial"/>
              </a:rPr>
              <a:t>Definitions</a:t>
            </a:r>
            <a:endParaRPr sz="3600" b="0" i="0" u="none" strike="noStrike" cap="none" dirty="0">
              <a:solidFill>
                <a:schemeClr val="dk1"/>
              </a:solidFill>
              <a:latin typeface="Arial"/>
              <a:ea typeface="Arial"/>
              <a:cs typeface="Arial"/>
              <a:sym typeface="Arial"/>
            </a:endParaRPr>
          </a:p>
        </p:txBody>
      </p:sp>
      <p:sp>
        <p:nvSpPr>
          <p:cNvPr id="255" name="Google Shape;255;p37"/>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154940" algn="l" rtl="0">
              <a:lnSpc>
                <a:spcPct val="90000"/>
              </a:lnSpc>
              <a:spcBef>
                <a:spcPts val="0"/>
              </a:spcBef>
              <a:spcAft>
                <a:spcPts val="0"/>
              </a:spcAft>
              <a:buClr>
                <a:schemeClr val="dk1"/>
              </a:buClr>
              <a:buSzPts val="2960"/>
              <a:buFont typeface="Arial"/>
              <a:buNone/>
            </a:pPr>
            <a:endParaRPr sz="24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Arm--that part of the body that extends from the shoulder to the wrist</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Body--the torso, including the shoulders and hips</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Finish--the instant that a swimmer touches the wall at the end of the prescribed distance</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May--permissive, not mandatory </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Shall--mandatory</a:t>
            </a:r>
            <a:endParaRPr sz="2000" b="0" i="0" u="none" strike="noStrike" cap="none" dirty="0">
              <a:solidFill>
                <a:schemeClr val="dk1"/>
              </a:solidFill>
              <a:latin typeface="Arial"/>
              <a:ea typeface="Arial"/>
              <a:cs typeface="Arial"/>
              <a:sym typeface="Arial"/>
            </a:endParaRPr>
          </a:p>
          <a:p>
            <a:pPr marL="342900" marR="0" lvl="0" indent="-154940" algn="l" rtl="0">
              <a:lnSpc>
                <a:spcPct val="90000"/>
              </a:lnSpc>
              <a:spcBef>
                <a:spcPts val="592"/>
              </a:spcBef>
              <a:spcAft>
                <a:spcPts val="0"/>
              </a:spcAft>
              <a:buClr>
                <a:schemeClr val="dk1"/>
              </a:buClr>
              <a:buSzPts val="2960"/>
              <a:buFont typeface="Arial"/>
              <a:buNone/>
            </a:pPr>
            <a:endParaRPr sz="2000" b="0" i="0" u="none" strike="noStrike" cap="none" dirty="0">
              <a:solidFill>
                <a:schemeClr val="dk1"/>
              </a:solidFill>
              <a:latin typeface="Arial"/>
              <a:ea typeface="Arial"/>
              <a:cs typeface="Arial"/>
              <a:sym typeface="Arial"/>
            </a:endParaRPr>
          </a:p>
        </p:txBody>
      </p:sp>
      <p:sp>
        <p:nvSpPr>
          <p:cNvPr id="256" name="Google Shape;256;p3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57" name="Google Shape;257;p37"/>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58" name="Google Shape;258;p3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13</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600" b="0" i="0" u="none" strike="noStrike" cap="none">
                <a:solidFill>
                  <a:schemeClr val="dk1"/>
                </a:solidFill>
                <a:latin typeface="Arial"/>
                <a:ea typeface="Arial"/>
                <a:cs typeface="Arial"/>
                <a:sym typeface="Arial"/>
              </a:rPr>
              <a:t>Definitions continued:</a:t>
            </a:r>
            <a:endParaRPr sz="3600" b="0" i="0" u="none" strike="noStrike" cap="none" dirty="0">
              <a:solidFill>
                <a:schemeClr val="dk1"/>
              </a:solidFill>
              <a:latin typeface="Arial"/>
              <a:ea typeface="Arial"/>
              <a:cs typeface="Arial"/>
              <a:sym typeface="Arial"/>
            </a:endParaRPr>
          </a:p>
        </p:txBody>
      </p:sp>
      <p:sp>
        <p:nvSpPr>
          <p:cNvPr id="265" name="Google Shape;265;p38"/>
          <p:cNvSpPr txBox="1">
            <a:spLocks noGrp="1"/>
          </p:cNvSpPr>
          <p:nvPr>
            <p:ph type="body" idx="1"/>
          </p:nvPr>
        </p:nvSpPr>
        <p:spPr>
          <a:xfrm>
            <a:off x="409225" y="1218013"/>
            <a:ext cx="8229600" cy="3394500"/>
          </a:xfrm>
          <a:prstGeom prst="rect">
            <a:avLst/>
          </a:prstGeom>
          <a:noFill/>
          <a:ln>
            <a:noFill/>
          </a:ln>
        </p:spPr>
        <p:txBody>
          <a:bodyPr spcFirstLastPara="1" wrap="square" lIns="91425" tIns="45700" rIns="91425" bIns="45700" anchor="t" anchorCtr="0">
            <a:noAutofit/>
          </a:bodyPr>
          <a:lstStyle/>
          <a:p>
            <a:pPr marL="342900" marR="0" lvl="0" indent="-154940" algn="l" rtl="0">
              <a:lnSpc>
                <a:spcPct val="80000"/>
              </a:lnSpc>
              <a:spcBef>
                <a:spcPts val="0"/>
              </a:spcBef>
              <a:spcAft>
                <a:spcPts val="0"/>
              </a:spcAft>
              <a:buClr>
                <a:schemeClr val="dk1"/>
              </a:buClr>
              <a:buSzPts val="2960"/>
              <a:buFont typeface="Arial"/>
              <a:buNone/>
            </a:pPr>
            <a:endParaRPr sz="2400" b="0" i="0" u="none" strike="noStrike" cap="none" dirty="0">
              <a:solidFill>
                <a:schemeClr val="dk1"/>
              </a:solidFill>
              <a:latin typeface="Arial"/>
              <a:ea typeface="Arial"/>
              <a:cs typeface="Arial"/>
              <a:sym typeface="Arial"/>
            </a:endParaRPr>
          </a:p>
          <a:p>
            <a:pPr marL="342900" marR="0" lvl="0" indent="-281940" algn="l" rtl="0">
              <a:lnSpc>
                <a:spcPct val="80000"/>
              </a:lnSpc>
              <a:spcBef>
                <a:spcPts val="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On the back--position of the body when the shoulders are at or past vertical towards the back</a:t>
            </a:r>
            <a:endParaRPr sz="2000" b="0" i="0" u="none" strike="noStrike" cap="none" dirty="0">
              <a:solidFill>
                <a:schemeClr val="dk1"/>
              </a:solidFill>
              <a:latin typeface="Arial"/>
              <a:ea typeface="Arial"/>
              <a:cs typeface="Arial"/>
              <a:sym typeface="Arial"/>
            </a:endParaRPr>
          </a:p>
          <a:p>
            <a:pPr marL="342900" marR="0" lvl="0" indent="-281940" algn="l" rtl="0">
              <a:lnSpc>
                <a:spcPct val="8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On the breast--position of the body when the shoulders are at or past vertical towards the breast</a:t>
            </a:r>
            <a:endParaRPr sz="2000" b="0" i="0" u="none" strike="noStrike" cap="none" dirty="0">
              <a:solidFill>
                <a:schemeClr val="dk1"/>
              </a:solidFill>
              <a:latin typeface="Arial"/>
              <a:ea typeface="Arial"/>
              <a:cs typeface="Arial"/>
              <a:sym typeface="Arial"/>
            </a:endParaRPr>
          </a:p>
          <a:p>
            <a:pPr marL="342900" marR="0" lvl="0" indent="-281940" algn="l" rtl="0">
              <a:lnSpc>
                <a:spcPct val="8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Propulsive--having the power to propel</a:t>
            </a:r>
            <a:endParaRPr sz="2000" b="0" i="0" u="none" strike="noStrike" cap="none" dirty="0">
              <a:solidFill>
                <a:schemeClr val="dk1"/>
              </a:solidFill>
              <a:latin typeface="Arial"/>
              <a:ea typeface="Arial"/>
              <a:cs typeface="Arial"/>
              <a:sym typeface="Arial"/>
            </a:endParaRPr>
          </a:p>
          <a:p>
            <a:pPr marL="342900" marR="0" lvl="0" indent="-281940" algn="l" rtl="0">
              <a:lnSpc>
                <a:spcPct val="8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Scissors kick--using the top of the instep of one foot and the bottom of the other foot in the propulsive part of the kick</a:t>
            </a:r>
            <a:endParaRPr sz="2000" b="0" i="0" u="none" strike="noStrike" cap="none" dirty="0">
              <a:solidFill>
                <a:schemeClr val="dk1"/>
              </a:solidFill>
              <a:latin typeface="Arial"/>
              <a:ea typeface="Arial"/>
              <a:cs typeface="Arial"/>
              <a:sym typeface="Arial"/>
            </a:endParaRPr>
          </a:p>
        </p:txBody>
      </p:sp>
      <p:sp>
        <p:nvSpPr>
          <p:cNvPr id="266" name="Google Shape;266;p3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67" name="Google Shape;267;p38"/>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68" name="Google Shape;268;p3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14</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9"/>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More Definitions:</a:t>
            </a:r>
            <a:endParaRPr sz="3200" b="0" i="0" u="none" strike="noStrike" cap="none" dirty="0">
              <a:solidFill>
                <a:schemeClr val="dk1"/>
              </a:solidFill>
              <a:latin typeface="Arial"/>
              <a:ea typeface="Arial"/>
              <a:cs typeface="Arial"/>
              <a:sym typeface="Arial"/>
            </a:endParaRPr>
          </a:p>
        </p:txBody>
      </p:sp>
      <p:sp>
        <p:nvSpPr>
          <p:cNvPr id="275" name="Google Shape;275;p39"/>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281940" algn="l" rtl="0">
              <a:lnSpc>
                <a:spcPct val="90000"/>
              </a:lnSpc>
              <a:spcBef>
                <a:spcPts val="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Simultaneously––Occurring at the same time</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Touch––Contact with the end of the course</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Turn––A point where the swimmers reverse or change direction</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Vertical––Perpendicular to the water surface</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Horizontal––Parallel to the water surface</a:t>
            </a:r>
            <a:endParaRPr sz="2000" b="0" i="0" u="none" strike="noStrike" cap="none" dirty="0">
              <a:solidFill>
                <a:schemeClr val="dk1"/>
              </a:solidFill>
              <a:latin typeface="Arial"/>
              <a:ea typeface="Arial"/>
              <a:cs typeface="Arial"/>
              <a:sym typeface="Arial"/>
            </a:endParaRPr>
          </a:p>
          <a:p>
            <a:pPr marL="342900" marR="0" lvl="0" indent="-281940" algn="l" rtl="0">
              <a:lnSpc>
                <a:spcPct val="90000"/>
              </a:lnSpc>
              <a:spcBef>
                <a:spcPts val="592"/>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Wall––Vertical portion of the pool, contiguous surfaces of the deck and overflow gutter, the front portion of the starting block or platform, or the touchpad at the end of the course</a:t>
            </a:r>
          </a:p>
          <a:p>
            <a:pPr marL="342900" marR="0" lvl="0" indent="-281940" algn="l" rtl="0">
              <a:lnSpc>
                <a:spcPct val="90000"/>
              </a:lnSpc>
              <a:spcBef>
                <a:spcPts val="592"/>
              </a:spcBef>
              <a:spcAft>
                <a:spcPts val="0"/>
              </a:spcAft>
              <a:buClr>
                <a:schemeClr val="dk1"/>
              </a:buClr>
              <a:buSzPts val="2000"/>
              <a:buFont typeface="Arial"/>
              <a:buChar char="•"/>
            </a:pPr>
            <a:r>
              <a:rPr lang="en" sz="2000" dirty="0"/>
              <a:t>Glossary – at front of rule book and is reference for all the above definitions</a:t>
            </a:r>
            <a:endParaRPr sz="2000" b="0" i="0" u="none" strike="noStrike" cap="none" dirty="0">
              <a:solidFill>
                <a:schemeClr val="dk1"/>
              </a:solidFill>
              <a:latin typeface="Arial"/>
              <a:ea typeface="Arial"/>
              <a:cs typeface="Arial"/>
              <a:sym typeface="Arial"/>
            </a:endParaRPr>
          </a:p>
        </p:txBody>
      </p:sp>
      <p:sp>
        <p:nvSpPr>
          <p:cNvPr id="276" name="Google Shape;276;p3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77" name="Google Shape;277;p39"/>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78" name="Google Shape;278;p3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15</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0"/>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4400" b="0" i="0" u="none" strike="noStrike" cap="none">
                <a:solidFill>
                  <a:schemeClr val="dk1"/>
                </a:solidFill>
                <a:latin typeface="Arial"/>
                <a:ea typeface="Arial"/>
                <a:cs typeface="Arial"/>
                <a:sym typeface="Arial"/>
              </a:rPr>
              <a:t>Butterfly (Rule Book: 101.3)</a:t>
            </a:r>
            <a:endParaRPr sz="4400" b="0" i="0" u="none" strike="noStrike" cap="none" dirty="0">
              <a:solidFill>
                <a:schemeClr val="dk1"/>
              </a:solidFill>
              <a:latin typeface="Arial"/>
              <a:ea typeface="Arial"/>
              <a:cs typeface="Arial"/>
              <a:sym typeface="Arial"/>
            </a:endParaRPr>
          </a:p>
        </p:txBody>
      </p:sp>
      <p:sp>
        <p:nvSpPr>
          <p:cNvPr id="285" name="Google Shape;285;p4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86" name="Google Shape;286;p4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87" name="Google Shape;287;p4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16</a:t>
            </a:fld>
            <a:endParaRPr sz="1200" b="0" i="0" u="none" strike="noStrike" cap="none" dirty="0">
              <a:solidFill>
                <a:srgbClr val="888888"/>
              </a:solidFill>
              <a:latin typeface="Arial"/>
              <a:ea typeface="Arial"/>
              <a:cs typeface="Arial"/>
              <a:sym typeface="Arial"/>
            </a:endParaRPr>
          </a:p>
        </p:txBody>
      </p:sp>
      <p:graphicFrame>
        <p:nvGraphicFramePr>
          <p:cNvPr id="288" name="Google Shape;288;p40"/>
          <p:cNvGraphicFramePr/>
          <p:nvPr>
            <p:extLst>
              <p:ext uri="{D42A27DB-BD31-4B8C-83A1-F6EECF244321}">
                <p14:modId xmlns:p14="http://schemas.microsoft.com/office/powerpoint/2010/main" val="2310854955"/>
              </p:ext>
            </p:extLst>
          </p:nvPr>
        </p:nvGraphicFramePr>
        <p:xfrm>
          <a:off x="306728" y="1371600"/>
          <a:ext cx="8605775" cy="3009705"/>
        </p:xfrm>
        <a:graphic>
          <a:graphicData uri="http://schemas.openxmlformats.org/drawingml/2006/table">
            <a:tbl>
              <a:tblPr firstRow="1" bandRow="1">
                <a:noFill/>
                <a:tableStyleId>{E9C2945A-9DEB-4C2B-9DB9-A42A6AC41491}</a:tableStyleId>
              </a:tblPr>
              <a:tblGrid>
                <a:gridCol w="1718850">
                  <a:extLst>
                    <a:ext uri="{9D8B030D-6E8A-4147-A177-3AD203B41FA5}">
                      <a16:colId xmlns:a16="http://schemas.microsoft.com/office/drawing/2014/main" val="20000"/>
                    </a:ext>
                  </a:extLst>
                </a:gridCol>
                <a:gridCol w="6886925">
                  <a:extLst>
                    <a:ext uri="{9D8B030D-6E8A-4147-A177-3AD203B41FA5}">
                      <a16:colId xmlns:a16="http://schemas.microsoft.com/office/drawing/2014/main" val="20001"/>
                    </a:ext>
                  </a:extLst>
                </a:gridCol>
              </a:tblGrid>
              <a:tr h="382225">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Phase of Swim</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Start – 101.3.1</a:t>
                      </a:r>
                      <a:endParaRPr sz="14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Forward start</a:t>
                      </a:r>
                      <a:endParaRPr sz="1200" u="none" strike="noStrike" cap="none" dirty="0"/>
                    </a:p>
                  </a:txBody>
                  <a:tcPr marL="91450" marR="91450" marT="34300" marB="34300"/>
                </a:tc>
                <a:extLst>
                  <a:ext uri="{0D108BD9-81ED-4DB2-BD59-A6C34878D82A}">
                    <a16:rowId xmlns:a16="http://schemas.microsoft.com/office/drawing/2014/main" val="10001"/>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Stroke – 101.3.2</a:t>
                      </a:r>
                      <a:endParaRPr sz="14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Body kept on Breast</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Multiple kicks permitted but first arm pull (stroke) must bring swimmer to the surface of the water</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Must break surface throughout the race except swimmer may be submerged after start and each turn not more then 15 meters where head must break the surface</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Arms, shoulders to wrists , brought forward over the water and pulled back simultaneously</a:t>
                      </a:r>
                      <a:endParaRPr sz="1200" u="none" strike="noStrike" cap="none" dirty="0"/>
                    </a:p>
                  </a:txBody>
                  <a:tcPr marL="91450" marR="91450" marT="34300" marB="34300"/>
                </a:tc>
                <a:extLst>
                  <a:ext uri="{0D108BD9-81ED-4DB2-BD59-A6C34878D82A}">
                    <a16:rowId xmlns:a16="http://schemas.microsoft.com/office/drawing/2014/main" val="10002"/>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Kick – 101.3.3</a:t>
                      </a:r>
                      <a:endParaRPr sz="14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Simultaneous up and down movement</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No alternating, scissors or breaststroke kicking movements</a:t>
                      </a:r>
                      <a:endParaRPr sz="1200" u="none" strike="noStrike" cap="none" dirty="0"/>
                    </a:p>
                  </a:txBody>
                  <a:tcPr marL="91450" marR="91450" marT="34300" marB="34300"/>
                </a:tc>
                <a:extLst>
                  <a:ext uri="{0D108BD9-81ED-4DB2-BD59-A6C34878D82A}">
                    <a16:rowId xmlns:a16="http://schemas.microsoft.com/office/drawing/2014/main" val="10003"/>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Turn/Finish – 101.3.4&amp;5</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Shoulders at or pat vertical toward the breast when the swimmer leaves the wall</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Touch shall be made with both hands separated and simultaneous at, above or below the water</a:t>
                      </a:r>
                      <a:endParaRPr sz="1200" u="none" strike="noStrike" cap="none" dirty="0"/>
                    </a:p>
                  </a:txBody>
                  <a:tcPr marL="91450" marR="91450" marT="34300" marB="34300"/>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1"/>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959" b="0" i="0" u="none" strike="noStrike" cap="none">
                <a:solidFill>
                  <a:schemeClr val="dk1"/>
                </a:solidFill>
                <a:latin typeface="Arial"/>
                <a:ea typeface="Arial"/>
                <a:cs typeface="Arial"/>
                <a:sym typeface="Arial"/>
              </a:rPr>
              <a:t>Breaststroke </a:t>
            </a:r>
            <a:r>
              <a:rPr lang="en" sz="3600" b="0" i="0" u="none" strike="noStrike" cap="none">
                <a:solidFill>
                  <a:schemeClr val="dk1"/>
                </a:solidFill>
                <a:latin typeface="Arial"/>
                <a:ea typeface="Arial"/>
                <a:cs typeface="Arial"/>
                <a:sym typeface="Arial"/>
              </a:rPr>
              <a:t>(Rule Book: 101.2)</a:t>
            </a:r>
            <a:endParaRPr sz="3959" b="0" i="0" u="none" strike="noStrike" cap="none" dirty="0">
              <a:solidFill>
                <a:schemeClr val="dk1"/>
              </a:solidFill>
              <a:latin typeface="Arial"/>
              <a:ea typeface="Arial"/>
              <a:cs typeface="Arial"/>
              <a:sym typeface="Arial"/>
            </a:endParaRPr>
          </a:p>
        </p:txBody>
      </p:sp>
      <p:sp>
        <p:nvSpPr>
          <p:cNvPr id="295" name="Google Shape;295;p4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96" name="Google Shape;296;p4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97" name="Google Shape;297;p4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17</a:t>
            </a:fld>
            <a:endParaRPr sz="1200" b="0" i="0" u="none" strike="noStrike" cap="none" dirty="0">
              <a:solidFill>
                <a:srgbClr val="888888"/>
              </a:solidFill>
              <a:latin typeface="Arial"/>
              <a:ea typeface="Arial"/>
              <a:cs typeface="Arial"/>
              <a:sym typeface="Arial"/>
            </a:endParaRPr>
          </a:p>
        </p:txBody>
      </p:sp>
      <p:graphicFrame>
        <p:nvGraphicFramePr>
          <p:cNvPr id="298" name="Google Shape;298;p41"/>
          <p:cNvGraphicFramePr/>
          <p:nvPr>
            <p:extLst>
              <p:ext uri="{D42A27DB-BD31-4B8C-83A1-F6EECF244321}">
                <p14:modId xmlns:p14="http://schemas.microsoft.com/office/powerpoint/2010/main" val="2246552803"/>
              </p:ext>
            </p:extLst>
          </p:nvPr>
        </p:nvGraphicFramePr>
        <p:xfrm>
          <a:off x="273527" y="977129"/>
          <a:ext cx="8605775" cy="3647485"/>
        </p:xfrm>
        <a:graphic>
          <a:graphicData uri="http://schemas.openxmlformats.org/drawingml/2006/table">
            <a:tbl>
              <a:tblPr firstRow="1" bandRow="1">
                <a:noFill/>
                <a:tableStyleId>{E9C2945A-9DEB-4C2B-9DB9-A42A6AC41491}</a:tableStyleId>
              </a:tblPr>
              <a:tblGrid>
                <a:gridCol w="1292226">
                  <a:extLst>
                    <a:ext uri="{9D8B030D-6E8A-4147-A177-3AD203B41FA5}">
                      <a16:colId xmlns:a16="http://schemas.microsoft.com/office/drawing/2014/main" val="20000"/>
                    </a:ext>
                  </a:extLst>
                </a:gridCol>
                <a:gridCol w="7313549">
                  <a:extLst>
                    <a:ext uri="{9D8B030D-6E8A-4147-A177-3AD203B41FA5}">
                      <a16:colId xmlns:a16="http://schemas.microsoft.com/office/drawing/2014/main" val="20001"/>
                    </a:ext>
                  </a:extLst>
                </a:gridCol>
              </a:tblGrid>
              <a:tr h="34032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Phase of Swim</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22432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Start – 101.2.1</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Forward start</a:t>
                      </a:r>
                      <a:endParaRPr sz="1100" u="none" strike="noStrike" cap="none" dirty="0"/>
                    </a:p>
                  </a:txBody>
                  <a:tcPr marL="91450" marR="91450" marT="34300" marB="34300"/>
                </a:tc>
                <a:extLst>
                  <a:ext uri="{0D108BD9-81ED-4DB2-BD59-A6C34878D82A}">
                    <a16:rowId xmlns:a16="http://schemas.microsoft.com/office/drawing/2014/main" val="10001"/>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Stroke – 101.2.2</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Body kept on the breast</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Stroke cycle is one arm pull and one leg kick in that order. Simultaneous arm movement in the same horizontal plan</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After the start and at each turn, the arm stroke may be completely back to the legs. Head must break the surface at the widest part of the second pull</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Recovery of the hands from the breast on, under or over the water. Elbows under the water except last stroke before turn, during the turn, and at the finish</a:t>
                      </a:r>
                      <a:endParaRPr sz="1100" u="none" strike="noStrike" cap="none" dirty="0"/>
                    </a:p>
                  </a:txBody>
                  <a:tcPr marL="91450" marR="91450" marT="34300" marB="34300"/>
                </a:tc>
                <a:extLst>
                  <a:ext uri="{0D108BD9-81ED-4DB2-BD59-A6C34878D82A}">
                    <a16:rowId xmlns:a16="http://schemas.microsoft.com/office/drawing/2014/main" val="10002"/>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Kick – 101.2.3</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After start and each turn, prior to the first breaststroke kick, a single butterfly kick is permitted before,</a:t>
                      </a:r>
                      <a:r>
                        <a:rPr lang="en" sz="1100" u="none" strike="noStrike" cap="none" baseline="0" dirty="0"/>
                        <a:t> during, or after arm pull</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Movement of the legs must be simultaneous and in same horizontal plane without alternating movement</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Feet turned out during propulsive part of kick</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No alternating, scissors or butterfly kick except as stated is allowed</a:t>
                      </a:r>
                      <a:endParaRPr sz="1100" u="none" strike="noStrike" cap="none" dirty="0"/>
                    </a:p>
                  </a:txBody>
                  <a:tcPr marL="91450" marR="91450" marT="34300" marB="34300"/>
                </a:tc>
                <a:extLst>
                  <a:ext uri="{0D108BD9-81ED-4DB2-BD59-A6C34878D82A}">
                    <a16:rowId xmlns:a16="http://schemas.microsoft.com/office/drawing/2014/main" val="10003"/>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Turn/Finish – 101.2.4</a:t>
                      </a:r>
                      <a:endParaRPr sz="1200" u="none" strike="noStrike" cap="none" dirty="0"/>
                    </a:p>
                    <a:p>
                      <a:pPr marL="0" marR="0" lvl="0" indent="0" algn="l" rtl="0">
                        <a:lnSpc>
                          <a:spcPct val="100000"/>
                        </a:lnSpc>
                        <a:spcBef>
                          <a:spcPts val="0"/>
                        </a:spcBef>
                        <a:spcAft>
                          <a:spcPts val="0"/>
                        </a:spcAft>
                        <a:buClr>
                          <a:srgbClr val="000000"/>
                        </a:buClr>
                        <a:buSzPts val="1200"/>
                        <a:buFont typeface="Arial"/>
                        <a:buNone/>
                      </a:pP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Shoulders at or past vertical toward the breast when the feet leave the wall</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Touch shall be made with both hands separated and simultaneously at, above or below the surface of the water</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At the last stroke before the touch at the turn and the finish, an arm stroke not followed by leg kick is permitted</a:t>
                      </a:r>
                      <a:endParaRPr sz="11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100" u="none" strike="noStrike" cap="none" dirty="0"/>
                        <a:t>Head may be submerged after the last arm pull prior to the touch, provided it breaks the surface of the water at some point during the last complete or incomplete stroke cycle proceeding the touch</a:t>
                      </a:r>
                      <a:endParaRPr sz="1100" u="none" strike="noStrike" cap="none" dirty="0"/>
                    </a:p>
                  </a:txBody>
                  <a:tcPr marL="91450" marR="91450" marT="34300" marB="34300"/>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2"/>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959" b="0" i="0" u="none" strike="noStrike" cap="none">
                <a:solidFill>
                  <a:schemeClr val="dk1"/>
                </a:solidFill>
                <a:latin typeface="Arial"/>
                <a:ea typeface="Arial"/>
                <a:cs typeface="Arial"/>
                <a:sym typeface="Arial"/>
              </a:rPr>
              <a:t>Backstroke (Rule Book: 101.4)</a:t>
            </a:r>
            <a:endParaRPr sz="4400" b="0" i="0" u="none" strike="noStrike" cap="none" dirty="0">
              <a:solidFill>
                <a:schemeClr val="dk1"/>
              </a:solidFill>
              <a:latin typeface="Arial"/>
              <a:ea typeface="Arial"/>
              <a:cs typeface="Arial"/>
              <a:sym typeface="Arial"/>
            </a:endParaRPr>
          </a:p>
        </p:txBody>
      </p:sp>
      <p:sp>
        <p:nvSpPr>
          <p:cNvPr id="304" name="Google Shape;304;p4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05" name="Google Shape;305;p4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06" name="Google Shape;306;p4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18</a:t>
            </a:fld>
            <a:endParaRPr sz="1200" b="0" i="0" u="none" strike="noStrike" cap="none" dirty="0">
              <a:solidFill>
                <a:srgbClr val="888888"/>
              </a:solidFill>
              <a:latin typeface="Arial"/>
              <a:ea typeface="Arial"/>
              <a:cs typeface="Arial"/>
              <a:sym typeface="Arial"/>
            </a:endParaRPr>
          </a:p>
        </p:txBody>
      </p:sp>
      <p:graphicFrame>
        <p:nvGraphicFramePr>
          <p:cNvPr id="307" name="Google Shape;307;p42"/>
          <p:cNvGraphicFramePr/>
          <p:nvPr>
            <p:extLst>
              <p:ext uri="{D42A27DB-BD31-4B8C-83A1-F6EECF244321}">
                <p14:modId xmlns:p14="http://schemas.microsoft.com/office/powerpoint/2010/main" val="2299219906"/>
              </p:ext>
            </p:extLst>
          </p:nvPr>
        </p:nvGraphicFramePr>
        <p:xfrm>
          <a:off x="248854" y="1183994"/>
          <a:ext cx="8605775" cy="3336160"/>
        </p:xfrm>
        <a:graphic>
          <a:graphicData uri="http://schemas.openxmlformats.org/drawingml/2006/table">
            <a:tbl>
              <a:tblPr firstRow="1" bandRow="1">
                <a:noFill/>
                <a:tableStyleId>{E9C2945A-9DEB-4C2B-9DB9-A42A6AC41491}</a:tableStyleId>
              </a:tblPr>
              <a:tblGrid>
                <a:gridCol w="1718850">
                  <a:extLst>
                    <a:ext uri="{9D8B030D-6E8A-4147-A177-3AD203B41FA5}">
                      <a16:colId xmlns:a16="http://schemas.microsoft.com/office/drawing/2014/main" val="20000"/>
                    </a:ext>
                  </a:extLst>
                </a:gridCol>
                <a:gridCol w="6886925">
                  <a:extLst>
                    <a:ext uri="{9D8B030D-6E8A-4147-A177-3AD203B41FA5}">
                      <a16:colId xmlns:a16="http://schemas.microsoft.com/office/drawing/2014/main" val="20001"/>
                    </a:ext>
                  </a:extLst>
                </a:gridCol>
              </a:tblGrid>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Phase of Swim</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Start – 101.4.1</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In water facing start end with hands on gutter or starting grips</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Guttered pool – feet and toes may be above the water but may not be in, above or on lip or bent over the gutter anytime before or after the start</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Flat wall pads – toes may be placed above the water line</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When using backstroke ledges – the toes on both feet must be in contact with the wall</a:t>
                      </a:r>
                      <a:endParaRPr sz="1200" u="none" strike="noStrike" cap="none" dirty="0"/>
                    </a:p>
                  </a:txBody>
                  <a:tcPr marL="91450" marR="91450" marT="34300" marB="34300"/>
                </a:tc>
                <a:extLst>
                  <a:ext uri="{0D108BD9-81ED-4DB2-BD59-A6C34878D82A}">
                    <a16:rowId xmlns:a16="http://schemas.microsoft.com/office/drawing/2014/main" val="10001"/>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dirty="0"/>
                        <a:t>Stroke – 101.4.2</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Any style as long as the swimmer remains on their back</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Must break surface through</a:t>
                      </a:r>
                      <a:r>
                        <a:rPr lang="en" sz="1200" u="none" strike="noStrike" cap="none">
                          <a:solidFill>
                            <a:schemeClr val="dk1"/>
                          </a:solidFill>
                        </a:rPr>
                        <a:t>out</a:t>
                      </a:r>
                      <a:r>
                        <a:rPr lang="en" sz="1200" u="none" strike="noStrike" cap="none"/>
                        <a:t> the race except swimmer may be submerged  after the start and each turn not more then 15 meters where the head must break the surface</a:t>
                      </a:r>
                      <a:endParaRPr sz="1200" u="none" strike="noStrike" cap="none" dirty="0"/>
                    </a:p>
                  </a:txBody>
                  <a:tcPr marL="91450" marR="91450" marT="34300" marB="34300"/>
                </a:tc>
                <a:extLst>
                  <a:ext uri="{0D108BD9-81ED-4DB2-BD59-A6C34878D82A}">
                    <a16:rowId xmlns:a16="http://schemas.microsoft.com/office/drawing/2014/main" val="10002"/>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Turn – 101.4.3</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During turn, the swimmer can turn past vertical toward the breast and may utilize a continuous single or continuous double arm pull to initiate the turn</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Some part of the swimmer must touch the wall at the conclusion of each length</a:t>
                      </a:r>
                      <a:endParaRPr sz="1200" u="none" strike="noStrike" cap="none" dirty="0"/>
                    </a:p>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dirty="0"/>
                        <a:t>Shoulders at or past vertical toward the back when the feet leave the wall</a:t>
                      </a:r>
                      <a:endParaRPr sz="1200" u="none" strike="noStrike" cap="none" dirty="0"/>
                    </a:p>
                  </a:txBody>
                  <a:tcPr marL="91450" marR="91450" marT="34300" marB="34300"/>
                </a:tc>
                <a:extLst>
                  <a:ext uri="{0D108BD9-81ED-4DB2-BD59-A6C34878D82A}">
                    <a16:rowId xmlns:a16="http://schemas.microsoft.com/office/drawing/2014/main" val="10003"/>
                  </a:ext>
                </a:extLst>
              </a:tr>
              <a:tr h="4679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Finish – 101.4.4</a:t>
                      </a:r>
                      <a:endParaRPr sz="1200" u="none" strike="noStrike" cap="none" dirty="0"/>
                    </a:p>
                  </a:txBody>
                  <a:tcPr marL="91450" marR="91450" marT="34300" marB="34300"/>
                </a:tc>
                <a:tc>
                  <a:txBody>
                    <a:bodyPr/>
                    <a:lstStyle/>
                    <a:p>
                      <a:pPr marL="215900" marR="0" lvl="0" indent="-215900" algn="l" rtl="0">
                        <a:lnSpc>
                          <a:spcPct val="100000"/>
                        </a:lnSpc>
                        <a:spcBef>
                          <a:spcPts val="0"/>
                        </a:spcBef>
                        <a:spcAft>
                          <a:spcPts val="0"/>
                        </a:spcAft>
                        <a:buClr>
                          <a:schemeClr val="dk1"/>
                        </a:buClr>
                        <a:buSzPts val="1100"/>
                        <a:buFont typeface="Arial"/>
                        <a:buChar char="•"/>
                      </a:pPr>
                      <a:r>
                        <a:rPr lang="en" sz="1200" u="none" strike="noStrike" cap="none"/>
                        <a:t>Some part of the swimmer must touch the wall while on the back</a:t>
                      </a:r>
                      <a:endParaRPr sz="1200" u="none" strike="noStrike" cap="none" baseline="30000" dirty="0"/>
                    </a:p>
                  </a:txBody>
                  <a:tcPr marL="91450" marR="91450" marT="34300" marB="34300"/>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3"/>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4400" b="0" i="0" u="none" strike="noStrike" cap="none">
                <a:solidFill>
                  <a:schemeClr val="dk1"/>
                </a:solidFill>
                <a:latin typeface="Arial"/>
                <a:ea typeface="Arial"/>
                <a:cs typeface="Arial"/>
                <a:sym typeface="Arial"/>
              </a:rPr>
              <a:t>Freestyle (Rule Book 101.5)</a:t>
            </a:r>
            <a:endParaRPr sz="4400" b="0" i="0" u="none" strike="noStrike" cap="none" dirty="0">
              <a:solidFill>
                <a:schemeClr val="dk1"/>
              </a:solidFill>
              <a:latin typeface="Arial"/>
              <a:ea typeface="Arial"/>
              <a:cs typeface="Arial"/>
              <a:sym typeface="Arial"/>
            </a:endParaRPr>
          </a:p>
        </p:txBody>
      </p:sp>
      <p:sp>
        <p:nvSpPr>
          <p:cNvPr id="314" name="Google Shape;314;p4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15" name="Google Shape;315;p4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16" name="Google Shape;316;p4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19</a:t>
            </a:fld>
            <a:endParaRPr sz="1200" b="0" i="0" u="none" strike="noStrike" cap="none" dirty="0">
              <a:solidFill>
                <a:srgbClr val="888888"/>
              </a:solidFill>
              <a:latin typeface="Arial"/>
              <a:ea typeface="Arial"/>
              <a:cs typeface="Arial"/>
              <a:sym typeface="Arial"/>
            </a:endParaRPr>
          </a:p>
        </p:txBody>
      </p:sp>
      <p:graphicFrame>
        <p:nvGraphicFramePr>
          <p:cNvPr id="317" name="Google Shape;317;p43"/>
          <p:cNvGraphicFramePr/>
          <p:nvPr>
            <p:extLst>
              <p:ext uri="{D42A27DB-BD31-4B8C-83A1-F6EECF244321}">
                <p14:modId xmlns:p14="http://schemas.microsoft.com/office/powerpoint/2010/main" val="4231399461"/>
              </p:ext>
            </p:extLst>
          </p:nvPr>
        </p:nvGraphicFramePr>
        <p:xfrm>
          <a:off x="283579" y="1696885"/>
          <a:ext cx="8605775" cy="2593940"/>
        </p:xfrm>
        <a:graphic>
          <a:graphicData uri="http://schemas.openxmlformats.org/drawingml/2006/table">
            <a:tbl>
              <a:tblPr firstRow="1" bandRow="1">
                <a:noFill/>
                <a:tableStyleId>{E9C2945A-9DEB-4C2B-9DB9-A42A6AC41491}</a:tableStyleId>
              </a:tblPr>
              <a:tblGrid>
                <a:gridCol w="1718850">
                  <a:extLst>
                    <a:ext uri="{9D8B030D-6E8A-4147-A177-3AD203B41FA5}">
                      <a16:colId xmlns:a16="http://schemas.microsoft.com/office/drawing/2014/main" val="20000"/>
                    </a:ext>
                  </a:extLst>
                </a:gridCol>
                <a:gridCol w="6886925">
                  <a:extLst>
                    <a:ext uri="{9D8B030D-6E8A-4147-A177-3AD203B41FA5}">
                      <a16:colId xmlns:a16="http://schemas.microsoft.com/office/drawing/2014/main" val="20001"/>
                    </a:ext>
                  </a:extLst>
                </a:gridCol>
              </a:tblGrid>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Phase of Swim</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Start </a:t>
                      </a:r>
                      <a:r>
                        <a:rPr lang="en" sz="1400" u="none" strike="noStrike" cap="none">
                          <a:solidFill>
                            <a:srgbClr val="000000"/>
                          </a:solidFill>
                        </a:rPr>
                        <a:t>– 101.5.1</a:t>
                      </a: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400" u="none" strike="noStrike" cap="none"/>
                        <a:t>Forward start</a:t>
                      </a:r>
                      <a:endParaRPr sz="1400" u="none" strike="noStrike" cap="none" dirty="0"/>
                    </a:p>
                    <a:p>
                      <a:pPr marL="0" marR="0" lvl="0" indent="0" algn="l" rtl="0">
                        <a:lnSpc>
                          <a:spcPct val="100000"/>
                        </a:lnSpc>
                        <a:spcBef>
                          <a:spcPts val="0"/>
                        </a:spcBef>
                        <a:spcAft>
                          <a:spcPts val="0"/>
                        </a:spcAft>
                        <a:buClr>
                          <a:schemeClr val="dk1"/>
                        </a:buClr>
                        <a:buSzPts val="1400"/>
                        <a:buFont typeface="Arial"/>
                        <a:buNone/>
                      </a:pPr>
                      <a:endParaRPr sz="1400" u="none" strike="noStrike" cap="none" dirty="0"/>
                    </a:p>
                  </a:txBody>
                  <a:tcPr marL="91450" marR="91450" marT="34300" marB="34300"/>
                </a:tc>
                <a:extLst>
                  <a:ext uri="{0D108BD9-81ED-4DB2-BD59-A6C34878D82A}">
                    <a16:rowId xmlns:a16="http://schemas.microsoft.com/office/drawing/2014/main" val="10001"/>
                  </a:ext>
                </a:extLst>
              </a:tr>
              <a:tr h="28575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Stroke</a:t>
                      </a:r>
                      <a:r>
                        <a:rPr lang="en" sz="1400" u="none" strike="noStrike" cap="none" baseline="0" dirty="0"/>
                        <a:t> – 101.5.2</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400" u="none" strike="noStrike" cap="none" dirty="0"/>
                        <a:t>Any style may be used (except medley relay or individual medley</a:t>
                      </a:r>
                      <a:r>
                        <a:rPr lang="en" sz="1400" u="none" strike="noStrike" cap="none" baseline="0" dirty="0"/>
                        <a:t> where freestyle must be any style other than butterfly, breaststroke, or backstroke)</a:t>
                      </a:r>
                      <a:endParaRPr sz="14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400" u="none" strike="noStrike" cap="none" dirty="0"/>
                        <a:t>Must break surface during the race except swimmer may be submerged after start and each turn not more than 15 meters where the head must break the surface.</a:t>
                      </a:r>
                      <a:endParaRPr sz="1400" u="none" strike="noStrike" cap="none" dirty="0"/>
                    </a:p>
                  </a:txBody>
                  <a:tcPr marL="91450" marR="91450" marT="34300" marB="34300"/>
                </a:tc>
                <a:extLst>
                  <a:ext uri="{0D108BD9-81ED-4DB2-BD59-A6C34878D82A}">
                    <a16:rowId xmlns:a16="http://schemas.microsoft.com/office/drawing/2014/main" val="10002"/>
                  </a:ext>
                </a:extLst>
              </a:tr>
              <a:tr h="3252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Turn/Finish</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r>
                        <a:rPr lang="en" sz="1400" u="none" strike="noStrike" cap="none"/>
                        <a:t>101.5.3</a:t>
                      </a:r>
                      <a:r>
                        <a:rPr lang="en" sz="1400" u="none" strike="noStrike" cap="none">
                          <a:solidFill>
                            <a:srgbClr val="FF0000"/>
                          </a:solidFill>
                        </a:rPr>
                        <a:t> </a:t>
                      </a:r>
                      <a:r>
                        <a:rPr lang="en" sz="1400" u="none" strike="noStrike" cap="none">
                          <a:solidFill>
                            <a:srgbClr val="000000"/>
                          </a:solidFill>
                        </a:rPr>
                        <a:t>&amp; 4</a:t>
                      </a:r>
                      <a:endParaRPr sz="1400" u="none" strike="noStrike" cap="none" dirty="0"/>
                    </a:p>
                  </a:txBody>
                  <a:tcPr marL="91450" marR="91450" marT="34300" marB="34300"/>
                </a:tc>
                <a:tc>
                  <a:txBody>
                    <a:bodyPr/>
                    <a:lstStyle/>
                    <a:p>
                      <a:pPr marL="128016" marR="0" lvl="0" indent="-128016" algn="l" rtl="0">
                        <a:lnSpc>
                          <a:spcPct val="100000"/>
                        </a:lnSpc>
                        <a:spcBef>
                          <a:spcPts val="0"/>
                        </a:spcBef>
                        <a:spcAft>
                          <a:spcPts val="0"/>
                        </a:spcAft>
                        <a:buClr>
                          <a:schemeClr val="dk1"/>
                        </a:buClr>
                        <a:buSzPts val="1100"/>
                        <a:buFont typeface="Arial"/>
                        <a:buChar char="•"/>
                      </a:pPr>
                      <a:r>
                        <a:rPr lang="en" sz="1400" u="none" strike="noStrike" cap="none" dirty="0"/>
                        <a:t>Some part of the swimmer must touch the wall on the completion of each length and after completing the required distance</a:t>
                      </a:r>
                      <a:endParaRPr sz="1400" u="none" strike="noStrike" cap="none" dirty="0"/>
                    </a:p>
                    <a:p>
                      <a:pPr marL="215900" marR="0" lvl="0" indent="-152400" algn="l" rtl="0">
                        <a:lnSpc>
                          <a:spcPct val="100000"/>
                        </a:lnSpc>
                        <a:spcBef>
                          <a:spcPts val="0"/>
                        </a:spcBef>
                        <a:spcAft>
                          <a:spcPts val="0"/>
                        </a:spcAft>
                        <a:buClr>
                          <a:schemeClr val="dk1"/>
                        </a:buClr>
                        <a:buSzPts val="1100"/>
                        <a:buFont typeface="Arial"/>
                        <a:buNone/>
                      </a:pPr>
                      <a:endParaRPr sz="1400" u="none" strike="noStrike" cap="none" dirty="0">
                        <a:solidFill>
                          <a:schemeClr val="dk1"/>
                        </a:solidFill>
                        <a:latin typeface="Arial"/>
                        <a:ea typeface="Arial"/>
                        <a:cs typeface="Arial"/>
                        <a:sym typeface="Arial"/>
                      </a:endParaRPr>
                    </a:p>
                  </a:txBody>
                  <a:tcPr marL="91450" marR="91450" marT="34300" marB="34300"/>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Beginning Stroke and Turn</a:t>
            </a:r>
            <a:br>
              <a:rPr lang="en" sz="3200" b="0" i="0" u="none" strike="noStrike" cap="none">
                <a:solidFill>
                  <a:schemeClr val="dk1"/>
                </a:solidFill>
                <a:latin typeface="Arial"/>
                <a:ea typeface="Arial"/>
                <a:cs typeface="Arial"/>
                <a:sym typeface="Arial"/>
              </a:rPr>
            </a:br>
            <a:r>
              <a:rPr lang="en" sz="3200" b="0" i="0" u="none" strike="noStrike" cap="none">
                <a:solidFill>
                  <a:schemeClr val="dk1"/>
                </a:solidFill>
                <a:latin typeface="Arial"/>
                <a:ea typeface="Arial"/>
                <a:cs typeface="Arial"/>
                <a:sym typeface="Arial"/>
              </a:rPr>
              <a:t>Course Objectives</a:t>
            </a:r>
            <a:endParaRPr sz="3200" b="0" i="0" u="none" strike="noStrike" cap="none" dirty="0">
              <a:solidFill>
                <a:schemeClr val="dk1"/>
              </a:solidFill>
              <a:latin typeface="Arial"/>
              <a:ea typeface="Arial"/>
              <a:cs typeface="Arial"/>
              <a:sym typeface="Arial"/>
            </a:endParaRPr>
          </a:p>
        </p:txBody>
      </p:sp>
      <p:sp>
        <p:nvSpPr>
          <p:cNvPr id="143" name="Google Shape;143;p26"/>
          <p:cNvSpPr txBox="1">
            <a:spLocks noGrp="1"/>
          </p:cNvSpPr>
          <p:nvPr>
            <p:ph type="body" idx="1"/>
          </p:nvPr>
        </p:nvSpPr>
        <p:spPr>
          <a:xfrm>
            <a:off x="457200" y="1418896"/>
            <a:ext cx="8229600" cy="3175726"/>
          </a:xfrm>
          <a:prstGeom prst="rect">
            <a:avLst/>
          </a:prstGeom>
          <a:noFill/>
          <a:ln>
            <a:noFill/>
          </a:ln>
        </p:spPr>
        <p:txBody>
          <a:bodyPr spcFirstLastPara="1" wrap="square" lIns="91425" tIns="45700" rIns="91425" bIns="45700" anchor="t" anchorCtr="0">
            <a:noAutofit/>
          </a:bodyPr>
          <a:lstStyle/>
          <a:p>
            <a:pPr marL="342900" marR="0" lvl="0" indent="-165100" algn="l" rtl="0">
              <a:lnSpc>
                <a:spcPct val="100000"/>
              </a:lnSpc>
              <a:spcBef>
                <a:spcPts val="0"/>
              </a:spcBef>
              <a:spcAft>
                <a:spcPts val="0"/>
              </a:spcAft>
              <a:buClr>
                <a:schemeClr val="dk1"/>
              </a:buClr>
              <a:buSzPts val="2800"/>
              <a:buFont typeface="Arial"/>
              <a:buNone/>
            </a:pP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Understanding the charter of the USA-S Organization</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Understanding and application of technical stroke rules</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Procedure of disqualification and filling out the DQ Slip</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Overview of a swim meet from the official’s perspective</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Certification Requirement and Process</a:t>
            </a:r>
            <a:endParaRPr sz="2400" b="0" i="0" u="none" strike="noStrike" cap="none" dirty="0">
              <a:solidFill>
                <a:schemeClr val="dk1"/>
              </a:solidFill>
              <a:latin typeface="Arial"/>
              <a:ea typeface="Arial"/>
              <a:cs typeface="Arial"/>
              <a:sym typeface="Arial"/>
            </a:endParaRPr>
          </a:p>
        </p:txBody>
      </p:sp>
      <p:sp>
        <p:nvSpPr>
          <p:cNvPr id="144" name="Google Shape;144;p2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dirty="0"/>
              <a:t>10/3/2019</a:t>
            </a:r>
            <a:endParaRPr sz="1200" b="0" i="0" u="none" strike="noStrike" cap="none" dirty="0">
              <a:solidFill>
                <a:srgbClr val="888888"/>
              </a:solidFill>
              <a:latin typeface="Arial"/>
              <a:ea typeface="Arial"/>
              <a:cs typeface="Arial"/>
              <a:sym typeface="Arial"/>
            </a:endParaRPr>
          </a:p>
        </p:txBody>
      </p:sp>
      <p:sp>
        <p:nvSpPr>
          <p:cNvPr id="145" name="Google Shape;145;p2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46" name="Google Shape;146;p2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4"/>
          <p:cNvSpPr txBox="1">
            <a:spLocks noGrp="1"/>
          </p:cNvSpPr>
          <p:nvPr>
            <p:ph type="title"/>
          </p:nvPr>
        </p:nvSpPr>
        <p:spPr>
          <a:xfrm>
            <a:off x="104172" y="205978"/>
            <a:ext cx="8356922"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959" b="0" i="0" u="none" strike="noStrike" cap="none" dirty="0">
                <a:solidFill>
                  <a:schemeClr val="dk1"/>
                </a:solidFill>
                <a:latin typeface="Arial"/>
                <a:ea typeface="Arial"/>
                <a:cs typeface="Arial"/>
                <a:sym typeface="Arial"/>
              </a:rPr>
              <a:t>Individual Medley (Rule Book: 101.6)</a:t>
            </a:r>
            <a:endParaRPr sz="4400" b="0" i="0" u="none" strike="noStrike" cap="none" dirty="0">
              <a:solidFill>
                <a:schemeClr val="dk1"/>
              </a:solidFill>
              <a:latin typeface="Arial"/>
              <a:ea typeface="Arial"/>
              <a:cs typeface="Arial"/>
              <a:sym typeface="Arial"/>
            </a:endParaRPr>
          </a:p>
        </p:txBody>
      </p:sp>
      <p:sp>
        <p:nvSpPr>
          <p:cNvPr id="323" name="Google Shape;323;p4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24" name="Google Shape;324;p4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25" name="Google Shape;325;p4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20</a:t>
            </a:fld>
            <a:endParaRPr sz="1200" b="0" i="0" u="none" strike="noStrike" cap="none" dirty="0">
              <a:solidFill>
                <a:srgbClr val="888888"/>
              </a:solidFill>
              <a:latin typeface="Arial"/>
              <a:ea typeface="Arial"/>
              <a:cs typeface="Arial"/>
              <a:sym typeface="Arial"/>
            </a:endParaRPr>
          </a:p>
        </p:txBody>
      </p:sp>
      <p:graphicFrame>
        <p:nvGraphicFramePr>
          <p:cNvPr id="326" name="Google Shape;326;p44"/>
          <p:cNvGraphicFramePr/>
          <p:nvPr>
            <p:extLst>
              <p:ext uri="{D42A27DB-BD31-4B8C-83A1-F6EECF244321}">
                <p14:modId xmlns:p14="http://schemas.microsoft.com/office/powerpoint/2010/main" val="3540393827"/>
              </p:ext>
            </p:extLst>
          </p:nvPr>
        </p:nvGraphicFramePr>
        <p:xfrm>
          <a:off x="283579" y="1516412"/>
          <a:ext cx="8605775" cy="2699140"/>
        </p:xfrm>
        <a:graphic>
          <a:graphicData uri="http://schemas.openxmlformats.org/drawingml/2006/table">
            <a:tbl>
              <a:tblPr firstRow="1" bandRow="1">
                <a:noFill/>
                <a:tableStyleId>{E9C2945A-9DEB-4C2B-9DB9-A42A6AC41491}</a:tableStyleId>
              </a:tblPr>
              <a:tblGrid>
                <a:gridCol w="1718850">
                  <a:extLst>
                    <a:ext uri="{9D8B030D-6E8A-4147-A177-3AD203B41FA5}">
                      <a16:colId xmlns:a16="http://schemas.microsoft.com/office/drawing/2014/main" val="20000"/>
                    </a:ext>
                  </a:extLst>
                </a:gridCol>
                <a:gridCol w="6886925">
                  <a:extLst>
                    <a:ext uri="{9D8B030D-6E8A-4147-A177-3AD203B41FA5}">
                      <a16:colId xmlns:a16="http://schemas.microsoft.com/office/drawing/2014/main" val="20001"/>
                    </a:ext>
                  </a:extLst>
                </a:gridCol>
              </a:tblGrid>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IM</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Start</a:t>
                      </a:r>
                      <a:r>
                        <a:rPr lang="en" sz="1400" u="none" strike="noStrike" cap="none">
                          <a:solidFill>
                            <a:srgbClr val="FF0000"/>
                          </a:solidFill>
                        </a:rPr>
                        <a:t> </a:t>
                      </a:r>
                      <a:r>
                        <a:rPr lang="en" sz="1400" u="none" strike="noStrike" cap="none">
                          <a:solidFill>
                            <a:srgbClr val="000000"/>
                          </a:solidFill>
                        </a:rPr>
                        <a:t>– 101.6.1</a:t>
                      </a: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Forward Start</a:t>
                      </a:r>
                      <a:endParaRPr sz="1200" u="none" strike="noStrike" cap="none" dirty="0"/>
                    </a:p>
                  </a:txBody>
                  <a:tcPr marL="91450" marR="91450" marT="34300" marB="34300"/>
                </a:tc>
                <a:extLst>
                  <a:ext uri="{0D108BD9-81ED-4DB2-BD59-A6C34878D82A}">
                    <a16:rowId xmlns:a16="http://schemas.microsoft.com/office/drawing/2014/main" val="10001"/>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Stroke</a:t>
                      </a:r>
                      <a:r>
                        <a:rPr lang="en" sz="1400" u="none" strike="noStrike" cap="none">
                          <a:solidFill>
                            <a:srgbClr val="FF0000"/>
                          </a:solidFill>
                        </a:rPr>
                        <a:t> </a:t>
                      </a:r>
                      <a:r>
                        <a:rPr lang="en" sz="1400" u="none" strike="noStrike" cap="none">
                          <a:solidFill>
                            <a:srgbClr val="000000"/>
                          </a:solidFill>
                        </a:rPr>
                        <a:t>– 101.6.2</a:t>
                      </a: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Rules for each stroke apply</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Must swim ¼ of event distance in prescribed stroke, in order Butterfly, Backstroke, Breaststroke and Freestyle</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May not swim in the style of the other three strokes during the freestyle leg</a:t>
                      </a:r>
                      <a:endParaRPr sz="1200" u="none" strike="noStrike" cap="none" dirty="0"/>
                    </a:p>
                  </a:txBody>
                  <a:tcPr marL="91450" marR="91450" marT="34300" marB="34300"/>
                </a:tc>
                <a:extLst>
                  <a:ext uri="{0D108BD9-81ED-4DB2-BD59-A6C34878D82A}">
                    <a16:rowId xmlns:a16="http://schemas.microsoft.com/office/drawing/2014/main" val="10002"/>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Kick</a:t>
                      </a: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Rules for each stroke apply</a:t>
                      </a:r>
                      <a:endParaRPr sz="1200" u="none" strike="noStrike" cap="none" dirty="0"/>
                    </a:p>
                  </a:txBody>
                  <a:tcPr marL="91450" marR="91450" marT="34300" marB="34300"/>
                </a:tc>
                <a:extLst>
                  <a:ext uri="{0D108BD9-81ED-4DB2-BD59-A6C34878D82A}">
                    <a16:rowId xmlns:a16="http://schemas.microsoft.com/office/drawing/2014/main" val="10003"/>
                  </a:ext>
                </a:extLst>
              </a:tr>
              <a:tr h="46790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Turns/Finish</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rgbClr val="000000"/>
                          </a:solidFill>
                        </a:rPr>
                        <a:t>101.6.3 &amp; 4</a:t>
                      </a: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Intermediate turn</a:t>
                      </a:r>
                      <a:r>
                        <a:rPr lang="en" sz="1200" u="none" strike="noStrike" cap="none" dirty="0">
                          <a:solidFill>
                            <a:srgbClr val="000000"/>
                          </a:solidFill>
                        </a:rPr>
                        <a:t>s conform to the turn rules of each stroke</a:t>
                      </a:r>
                      <a:endParaRPr sz="1200" u="none" strike="noStrike" cap="none" dirty="0"/>
                    </a:p>
                    <a:p>
                      <a:pPr marL="127000" marR="0" lvl="0" indent="-127000" algn="l" rtl="0">
                        <a:lnSpc>
                          <a:spcPct val="100000"/>
                        </a:lnSpc>
                        <a:spcBef>
                          <a:spcPts val="0"/>
                        </a:spcBef>
                        <a:spcAft>
                          <a:spcPts val="0"/>
                        </a:spcAft>
                        <a:buClr>
                          <a:srgbClr val="000000"/>
                        </a:buClr>
                        <a:buSzPts val="1100"/>
                        <a:buFont typeface="Arial"/>
                        <a:buChar char="•"/>
                      </a:pPr>
                      <a:r>
                        <a:rPr lang="en" sz="1200" u="none" strike="noStrike" cap="none" dirty="0">
                          <a:solidFill>
                            <a:srgbClr val="000000"/>
                          </a:solidFill>
                        </a:rPr>
                        <a:t>Transition turns conform to </a:t>
                      </a:r>
                      <a:r>
                        <a:rPr lang="en" sz="1200" u="none" strike="noStrike" cap="none" dirty="0"/>
                        <a:t>the finish rules of each stroke</a:t>
                      </a:r>
                      <a:endParaRPr sz="1200" u="none" strike="noStrike" cap="none" dirty="0"/>
                    </a:p>
                  </a:txBody>
                  <a:tcPr marL="91450" marR="91450" marT="34300" marB="34300"/>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8"/>
          <p:cNvSpPr txBox="1">
            <a:spLocks noGrp="1"/>
          </p:cNvSpPr>
          <p:nvPr>
            <p:ph type="ctrTitle"/>
          </p:nvPr>
        </p:nvSpPr>
        <p:spPr>
          <a:xfrm>
            <a:off x="685800" y="1667933"/>
            <a:ext cx="7772400" cy="118533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3600" b="0" i="0" u="none" strike="noStrike" cap="none" dirty="0">
                <a:solidFill>
                  <a:schemeClr val="dk1"/>
                </a:solidFill>
                <a:latin typeface="Arial"/>
                <a:ea typeface="Arial"/>
                <a:cs typeface="Arial"/>
                <a:sym typeface="Arial"/>
              </a:rPr>
              <a:t>Disqualification Process</a:t>
            </a:r>
            <a:endParaRPr dirty="0"/>
          </a:p>
        </p:txBody>
      </p:sp>
      <p:sp>
        <p:nvSpPr>
          <p:cNvPr id="360" name="Google Shape;360;p48"/>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61" name="Google Shape;361;p48"/>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62" name="Google Shape;362;p4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21</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9"/>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Disqualification (DQ) process:</a:t>
            </a:r>
            <a:endParaRPr sz="3200" b="0" i="0" u="none" strike="noStrike" cap="none" dirty="0">
              <a:solidFill>
                <a:schemeClr val="dk1"/>
              </a:solidFill>
              <a:latin typeface="Arial"/>
              <a:ea typeface="Arial"/>
              <a:cs typeface="Arial"/>
              <a:sym typeface="Arial"/>
            </a:endParaRPr>
          </a:p>
        </p:txBody>
      </p:sp>
      <p:sp>
        <p:nvSpPr>
          <p:cNvPr id="369" name="Google Shape;369;p49"/>
          <p:cNvSpPr txBox="1">
            <a:spLocks noGrp="1"/>
          </p:cNvSpPr>
          <p:nvPr>
            <p:ph type="body" idx="1"/>
          </p:nvPr>
        </p:nvSpPr>
        <p:spPr>
          <a:xfrm>
            <a:off x="388625" y="1141217"/>
            <a:ext cx="8229600" cy="3394500"/>
          </a:xfrm>
          <a:prstGeom prst="rect">
            <a:avLst/>
          </a:prstGeom>
          <a:noFill/>
          <a:ln>
            <a:noFill/>
          </a:ln>
        </p:spPr>
        <p:txBody>
          <a:bodyPr spcFirstLastPara="1" wrap="square" lIns="91425" tIns="45700" rIns="91425" bIns="45700" anchor="t" anchorCtr="0">
            <a:noAutofit/>
          </a:bodyPr>
          <a:lstStyle/>
          <a:p>
            <a:pPr marL="342900" marR="0" lvl="0" indent="-279082" algn="l" rtl="0">
              <a:lnSpc>
                <a:spcPct val="12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If you see something, don’t be afraid to call it</a:t>
            </a:r>
            <a:endParaRPr sz="1800" b="0" i="0" u="none" strike="noStrike" cap="none" dirty="0">
              <a:solidFill>
                <a:schemeClr val="dk1"/>
              </a:solidFill>
              <a:latin typeface="Arial"/>
              <a:ea typeface="Arial"/>
              <a:cs typeface="Arial"/>
              <a:sym typeface="Arial"/>
            </a:endParaRPr>
          </a:p>
          <a:p>
            <a:pPr marL="342900" marR="0" lvl="0" indent="-279082" algn="l" rtl="0">
              <a:lnSpc>
                <a:spcPct val="120000"/>
              </a:lnSpc>
              <a:spcBef>
                <a:spcPts val="60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Don’t expect the other judge to call it</a:t>
            </a:r>
            <a:endParaRPr sz="1800" b="0" i="0" u="none" strike="noStrike" cap="none" dirty="0">
              <a:solidFill>
                <a:schemeClr val="dk1"/>
              </a:solidFill>
              <a:latin typeface="Arial"/>
              <a:ea typeface="Arial"/>
              <a:cs typeface="Arial"/>
              <a:sym typeface="Arial"/>
            </a:endParaRPr>
          </a:p>
          <a:p>
            <a:pPr marL="342900" marR="0" lvl="0" indent="-279082" algn="l" rtl="0">
              <a:lnSpc>
                <a:spcPct val="120000"/>
              </a:lnSpc>
              <a:spcBef>
                <a:spcPts val="60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Raise your hand – keep it up so referee/chief judge can see it</a:t>
            </a:r>
            <a:endParaRPr sz="1800" b="0" i="0" u="none" strike="noStrike" cap="none" dirty="0">
              <a:solidFill>
                <a:schemeClr val="dk1"/>
              </a:solidFill>
              <a:latin typeface="Arial"/>
              <a:ea typeface="Arial"/>
              <a:cs typeface="Arial"/>
              <a:sym typeface="Arial"/>
            </a:endParaRPr>
          </a:p>
          <a:p>
            <a:pPr marL="342900" marR="0" lvl="0" indent="-279082" algn="l" rtl="0">
              <a:lnSpc>
                <a:spcPct val="120000"/>
              </a:lnSpc>
              <a:spcBef>
                <a:spcPts val="60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Note: lane, heat, event (correct swimmer!), infraction</a:t>
            </a:r>
            <a:endParaRPr sz="1800" dirty="0"/>
          </a:p>
          <a:p>
            <a:pPr marL="342900" marR="0" lvl="0" indent="-279082" algn="l" rtl="0">
              <a:lnSpc>
                <a:spcPct val="120000"/>
              </a:lnSpc>
              <a:spcBef>
                <a:spcPts val="60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Jot down notes (cheat sheet)</a:t>
            </a:r>
            <a:endParaRPr sz="1800" b="0" i="0" u="none" strike="noStrike" cap="none" dirty="0">
              <a:solidFill>
                <a:schemeClr val="dk1"/>
              </a:solidFill>
              <a:latin typeface="Arial"/>
              <a:ea typeface="Arial"/>
              <a:cs typeface="Arial"/>
              <a:sym typeface="Arial"/>
            </a:endParaRPr>
          </a:p>
          <a:p>
            <a:pPr marL="342900" marR="0" lvl="0" indent="-279082" algn="l" rtl="0">
              <a:lnSpc>
                <a:spcPct val="120000"/>
              </a:lnSpc>
              <a:spcBef>
                <a:spcPts val="1161"/>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Once swimmers leave your jurisdiction: write the DQ</a:t>
            </a:r>
            <a:endParaRPr sz="1800" b="0" i="0" u="none" strike="noStrike" cap="none" dirty="0">
              <a:solidFill>
                <a:schemeClr val="dk1"/>
              </a:solidFill>
              <a:latin typeface="Arial"/>
              <a:ea typeface="Arial"/>
              <a:cs typeface="Arial"/>
              <a:sym typeface="Arial"/>
            </a:endParaRPr>
          </a:p>
          <a:p>
            <a:pPr marL="342900" marR="0" lvl="0" indent="-279082" algn="l" rtl="0">
              <a:lnSpc>
                <a:spcPct val="120000"/>
              </a:lnSpc>
              <a:spcBef>
                <a:spcPts val="1161"/>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Step back, take your time!, focus, take a breath</a:t>
            </a:r>
            <a:endParaRPr sz="1800" dirty="0"/>
          </a:p>
          <a:p>
            <a:pPr marL="342900" marR="0" lvl="0" indent="-279082" algn="l" rtl="0">
              <a:lnSpc>
                <a:spcPct val="120000"/>
              </a:lnSpc>
              <a:spcBef>
                <a:spcPts val="1161"/>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Coverage while writing DQ</a:t>
            </a:r>
            <a:endParaRPr sz="1800" dirty="0"/>
          </a:p>
          <a:p>
            <a:pPr marL="342900" marR="0" lvl="0" indent="-170180" algn="l" rtl="0">
              <a:lnSpc>
                <a:spcPct val="80000"/>
              </a:lnSpc>
              <a:spcBef>
                <a:spcPts val="1144"/>
              </a:spcBef>
              <a:spcAft>
                <a:spcPts val="0"/>
              </a:spcAft>
              <a:buClr>
                <a:schemeClr val="dk1"/>
              </a:buClr>
              <a:buSzPts val="2720"/>
              <a:buFont typeface="Arial"/>
              <a:buNone/>
            </a:pPr>
            <a:endParaRPr sz="2720" b="0" i="0" u="none" strike="noStrike" cap="none" dirty="0">
              <a:solidFill>
                <a:schemeClr val="dk1"/>
              </a:solidFill>
              <a:latin typeface="Arial"/>
              <a:ea typeface="Arial"/>
              <a:cs typeface="Arial"/>
              <a:sym typeface="Arial"/>
            </a:endParaRPr>
          </a:p>
        </p:txBody>
      </p:sp>
      <p:sp>
        <p:nvSpPr>
          <p:cNvPr id="370" name="Google Shape;370;p4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71" name="Google Shape;371;p4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72" name="Google Shape;372;p4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22</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50"/>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DQ slip details:</a:t>
            </a:r>
            <a:endParaRPr sz="2800" b="0" i="0" u="none" strike="noStrike" cap="none" dirty="0">
              <a:solidFill>
                <a:schemeClr val="dk1"/>
              </a:solidFill>
              <a:latin typeface="Arial"/>
              <a:ea typeface="Arial"/>
              <a:cs typeface="Arial"/>
              <a:sym typeface="Arial"/>
            </a:endParaRPr>
          </a:p>
        </p:txBody>
      </p:sp>
      <p:sp>
        <p:nvSpPr>
          <p:cNvPr id="378" name="Google Shape;378;p50"/>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279082" algn="l" rtl="0">
              <a:lnSpc>
                <a:spcPct val="100000"/>
              </a:lnSpc>
              <a:spcBef>
                <a:spcPts val="561"/>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When writing the DQ make sure:</a:t>
            </a:r>
            <a:endParaRPr sz="1800" b="0" i="0" u="none" strike="noStrike" cap="none" dirty="0">
              <a:solidFill>
                <a:schemeClr val="dk1"/>
              </a:solidFill>
              <a:latin typeface="Arial"/>
              <a:ea typeface="Arial"/>
              <a:cs typeface="Arial"/>
              <a:sym typeface="Arial"/>
            </a:endParaRPr>
          </a:p>
          <a:p>
            <a:pPr marL="342900" marR="0" lvl="0" indent="-279082" algn="l" rtl="0">
              <a:lnSpc>
                <a:spcPct val="100000"/>
              </a:lnSpc>
              <a:spcBef>
                <a:spcPts val="1161"/>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Take your time, fill it out completely and neatly</a:t>
            </a:r>
            <a:endParaRPr sz="1800" dirty="0"/>
          </a:p>
          <a:p>
            <a:pPr marL="800100" marR="0" lvl="1" indent="-253682" algn="l" rtl="0">
              <a:lnSpc>
                <a:spcPct val="100000"/>
              </a:lnSpc>
              <a:spcBef>
                <a:spcPts val="600"/>
              </a:spcBef>
              <a:spcAft>
                <a:spcPts val="0"/>
              </a:spcAft>
              <a:buClr>
                <a:schemeClr val="dk1"/>
              </a:buClr>
              <a:buSzPts val="1400"/>
              <a:buFont typeface="Noto Sans Symbols"/>
              <a:buChar char="▪"/>
            </a:pPr>
            <a:r>
              <a:rPr lang="en" sz="1400" b="0" i="0" u="none" strike="noStrike" cap="none" dirty="0">
                <a:solidFill>
                  <a:schemeClr val="dk1"/>
                </a:solidFill>
                <a:latin typeface="Arial"/>
                <a:ea typeface="Arial"/>
                <a:cs typeface="Arial"/>
                <a:sym typeface="Arial"/>
              </a:rPr>
              <a:t>Circle the infraction(s)</a:t>
            </a:r>
            <a:endParaRPr sz="1400" dirty="0"/>
          </a:p>
          <a:p>
            <a:pPr marL="800100" marR="0" lvl="1" indent="-253682" algn="l" rtl="0">
              <a:lnSpc>
                <a:spcPct val="100000"/>
              </a:lnSpc>
              <a:spcBef>
                <a:spcPts val="200"/>
              </a:spcBef>
              <a:spcAft>
                <a:spcPts val="0"/>
              </a:spcAft>
              <a:buClr>
                <a:schemeClr val="dk1"/>
              </a:buClr>
              <a:buSzPts val="1400"/>
              <a:buFont typeface="Noto Sans Symbols"/>
              <a:buChar char="▪"/>
            </a:pPr>
            <a:r>
              <a:rPr lang="en" sz="1400" b="0" i="0" u="none" strike="noStrike" cap="none" dirty="0">
                <a:solidFill>
                  <a:schemeClr val="dk1"/>
                </a:solidFill>
                <a:latin typeface="Arial"/>
                <a:ea typeface="Arial"/>
                <a:cs typeface="Arial"/>
                <a:sym typeface="Arial"/>
              </a:rPr>
              <a:t>Sign as judge</a:t>
            </a:r>
            <a:endParaRPr sz="1400" dirty="0"/>
          </a:p>
          <a:p>
            <a:pPr marL="800100" marR="0" lvl="1" indent="-253682" algn="l" rtl="0">
              <a:lnSpc>
                <a:spcPct val="100000"/>
              </a:lnSpc>
              <a:spcBef>
                <a:spcPts val="200"/>
              </a:spcBef>
              <a:spcAft>
                <a:spcPts val="0"/>
              </a:spcAft>
              <a:buClr>
                <a:schemeClr val="dk1"/>
              </a:buClr>
              <a:buSzPts val="1400"/>
              <a:buFont typeface="Noto Sans Symbols"/>
              <a:buChar char="▪"/>
            </a:pPr>
            <a:r>
              <a:rPr lang="en" sz="1400" b="0" i="0" u="none" strike="noStrike" cap="none" dirty="0">
                <a:solidFill>
                  <a:schemeClr val="dk1"/>
                </a:solidFill>
                <a:latin typeface="Arial"/>
                <a:ea typeface="Arial"/>
                <a:cs typeface="Arial"/>
                <a:sym typeface="Arial"/>
              </a:rPr>
              <a:t>Medley: write number code(s) in space</a:t>
            </a:r>
            <a:endParaRPr sz="1400" b="0" i="0" u="none" strike="noStrike" cap="none" dirty="0">
              <a:solidFill>
                <a:schemeClr val="dk1"/>
              </a:solidFill>
              <a:latin typeface="Arial"/>
              <a:ea typeface="Arial"/>
              <a:cs typeface="Arial"/>
              <a:sym typeface="Arial"/>
            </a:endParaRPr>
          </a:p>
          <a:p>
            <a:pPr marL="800100" marR="0" lvl="1" indent="-253682" algn="l" rtl="0">
              <a:lnSpc>
                <a:spcPct val="100000"/>
              </a:lnSpc>
              <a:spcBef>
                <a:spcPts val="200"/>
              </a:spcBef>
              <a:spcAft>
                <a:spcPts val="0"/>
              </a:spcAft>
              <a:buClr>
                <a:schemeClr val="dk1"/>
              </a:buClr>
              <a:buSzPts val="1400"/>
              <a:buFont typeface="Noto Sans Symbols"/>
              <a:buChar char="▪"/>
            </a:pPr>
            <a:r>
              <a:rPr lang="en" sz="1400" b="0" i="0" u="none" strike="noStrike" cap="none" dirty="0">
                <a:solidFill>
                  <a:schemeClr val="dk1"/>
                </a:solidFill>
                <a:latin typeface="Arial"/>
                <a:ea typeface="Arial"/>
                <a:cs typeface="Arial"/>
                <a:sym typeface="Arial"/>
              </a:rPr>
              <a:t>Obtain swimmer’s name from timers</a:t>
            </a:r>
            <a:endParaRPr sz="1400" dirty="0"/>
          </a:p>
          <a:p>
            <a:pPr marL="342900" marR="0" lvl="0" indent="-279082" algn="l" rtl="0">
              <a:lnSpc>
                <a:spcPct val="100000"/>
              </a:lnSpc>
              <a:spcBef>
                <a:spcPts val="761"/>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Notify swimmer </a:t>
            </a:r>
            <a:r>
              <a:rPr lang="en" sz="1800" dirty="0"/>
              <a:t>if you can, yellow slip goes to the swimmer</a:t>
            </a:r>
            <a:endParaRPr sz="1800" dirty="0"/>
          </a:p>
          <a:p>
            <a:pPr marL="342900" marR="0" lvl="0" indent="-279082" algn="l" rtl="0">
              <a:lnSpc>
                <a:spcPct val="100000"/>
              </a:lnSpc>
              <a:spcBef>
                <a:spcPts val="1161"/>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Turn in white DQ to the deck referee</a:t>
            </a:r>
            <a:endParaRPr sz="1800" dirty="0"/>
          </a:p>
          <a:p>
            <a:pPr marL="342900" marR="0" lvl="0" indent="-279082" algn="l" rtl="0">
              <a:lnSpc>
                <a:spcPct val="100000"/>
              </a:lnSpc>
              <a:spcBef>
                <a:spcPts val="1161"/>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Be available to answer questions/clarifications if needed</a:t>
            </a:r>
            <a:endParaRPr sz="1800" dirty="0"/>
          </a:p>
          <a:p>
            <a:pPr marL="342900" marR="0" lvl="0" indent="-164782" algn="l" rtl="0">
              <a:lnSpc>
                <a:spcPct val="100000"/>
              </a:lnSpc>
              <a:spcBef>
                <a:spcPts val="600"/>
              </a:spcBef>
              <a:spcAft>
                <a:spcPts val="600"/>
              </a:spcAft>
              <a:buClr>
                <a:schemeClr val="dk1"/>
              </a:buClr>
              <a:buSzPts val="2805"/>
              <a:buFont typeface="Arial"/>
              <a:buNone/>
            </a:pPr>
            <a:endParaRPr sz="1800" b="0" i="0" u="none" strike="noStrike" cap="none" dirty="0">
              <a:solidFill>
                <a:schemeClr val="dk1"/>
              </a:solidFill>
              <a:latin typeface="Arial"/>
              <a:ea typeface="Arial"/>
              <a:cs typeface="Arial"/>
              <a:sym typeface="Arial"/>
            </a:endParaRPr>
          </a:p>
        </p:txBody>
      </p:sp>
      <p:sp>
        <p:nvSpPr>
          <p:cNvPr id="379" name="Google Shape;379;p5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80" name="Google Shape;380;p5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81" name="Google Shape;381;p5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23</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1"/>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Athlete Notification</a:t>
            </a:r>
            <a:endParaRPr sz="2800" b="0" i="0" u="none" strike="noStrike" cap="none" dirty="0">
              <a:solidFill>
                <a:schemeClr val="dk1"/>
              </a:solidFill>
              <a:latin typeface="Arial"/>
              <a:ea typeface="Arial"/>
              <a:cs typeface="Arial"/>
              <a:sym typeface="Arial"/>
            </a:endParaRPr>
          </a:p>
        </p:txBody>
      </p:sp>
      <p:sp>
        <p:nvSpPr>
          <p:cNvPr id="387" name="Google Shape;387;p5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960"/>
              <a:buFont typeface="Arial"/>
              <a:buNone/>
            </a:pPr>
            <a:r>
              <a:rPr lang="en" sz="1800"/>
              <a:t>When notifying an athlete</a:t>
            </a:r>
            <a:r>
              <a:rPr lang="en" sz="1800" b="0" i="0" u="none" strike="noStrike" cap="none">
                <a:solidFill>
                  <a:schemeClr val="dk1"/>
                </a:solidFill>
                <a:latin typeface="Arial"/>
                <a:ea typeface="Arial"/>
                <a:cs typeface="Arial"/>
                <a:sym typeface="Arial"/>
              </a:rPr>
              <a:t>, make sure you do the following:</a:t>
            </a:r>
            <a:endParaRPr sz="18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Ask the athlete to step behind the timers</a:t>
            </a:r>
            <a:endParaRPr sz="14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Remove sunglasses and get down to eye level with the athlete</a:t>
            </a:r>
            <a:endParaRPr sz="14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Apply the "sandwich” technique – compliment, DQ, encourage</a:t>
            </a:r>
            <a:endParaRPr sz="1400" dirty="0"/>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Explain to the athlete what you observed, and why that resulted in the DQ</a:t>
            </a:r>
            <a:endParaRPr sz="14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Give athlete the yellow copy, and ask him to bring it to the coach</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400" dirty="0"/>
          </a:p>
          <a:p>
            <a:pPr marL="0" marR="0" lvl="0" indent="0" algn="l" rtl="0">
              <a:lnSpc>
                <a:spcPct val="100000"/>
              </a:lnSpc>
              <a:spcBef>
                <a:spcPts val="0"/>
              </a:spcBef>
              <a:spcAft>
                <a:spcPts val="0"/>
              </a:spcAft>
              <a:buClr>
                <a:schemeClr val="dk1"/>
              </a:buClr>
              <a:buSzPts val="2960"/>
              <a:buFont typeface="Arial"/>
              <a:buNone/>
            </a:pPr>
            <a:r>
              <a:rPr lang="en" sz="1800" b="0" i="1" u="none" strike="noStrike" cap="none">
                <a:solidFill>
                  <a:srgbClr val="FF0000"/>
                </a:solidFill>
                <a:latin typeface="Arial"/>
                <a:ea typeface="Arial"/>
                <a:cs typeface="Arial"/>
                <a:sym typeface="Arial"/>
              </a:rPr>
              <a:t>(per USA-S rules, officials are required to make an attempt to notify the athlete or coach that they have been disqualified)</a:t>
            </a:r>
            <a:endParaRPr sz="1800" b="0" i="1" u="none" strike="noStrike" cap="none" dirty="0">
              <a:solidFill>
                <a:srgbClr val="FF0000"/>
              </a:solidFill>
              <a:latin typeface="Arial"/>
              <a:ea typeface="Arial"/>
              <a:cs typeface="Arial"/>
              <a:sym typeface="Arial"/>
            </a:endParaRPr>
          </a:p>
          <a:p>
            <a:pPr marL="342900" marR="0" lvl="0" indent="-154940" algn="l" rtl="0">
              <a:lnSpc>
                <a:spcPct val="100000"/>
              </a:lnSpc>
              <a:spcBef>
                <a:spcPts val="0"/>
              </a:spcBef>
              <a:spcAft>
                <a:spcPts val="0"/>
              </a:spcAft>
              <a:buClr>
                <a:schemeClr val="dk1"/>
              </a:buClr>
              <a:buSzPts val="296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960"/>
              <a:buFont typeface="Arial"/>
              <a:buNone/>
            </a:pPr>
            <a:r>
              <a:rPr lang="en" sz="1800" b="0" i="0" u="none" strike="noStrike" cap="none">
                <a:solidFill>
                  <a:schemeClr val="dk1"/>
                </a:solidFill>
                <a:latin typeface="Arial"/>
                <a:ea typeface="Arial"/>
                <a:cs typeface="Arial"/>
                <a:sym typeface="Arial"/>
              </a:rPr>
              <a:t>Please do not …</a:t>
            </a:r>
            <a:endParaRPr sz="18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Coach the athlete (that is not in your job description)</a:t>
            </a:r>
            <a:endParaRPr sz="1400" b="0" i="0" u="none" strike="noStrike" cap="none" dirty="0">
              <a:solidFill>
                <a:schemeClr val="dk1"/>
              </a:solidFill>
              <a:latin typeface="Arial"/>
              <a:ea typeface="Arial"/>
              <a:cs typeface="Arial"/>
              <a:sym typeface="Arial"/>
            </a:endParaRPr>
          </a:p>
          <a:p>
            <a:pPr marL="342900" marR="0" lvl="0" indent="-243840" algn="l" rtl="0">
              <a:lnSpc>
                <a:spcPct val="100000"/>
              </a:lnSpc>
              <a:spcBef>
                <a:spcPts val="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Use arm or leg movements to explain the disqualification</a:t>
            </a:r>
            <a:endParaRPr sz="1400" b="0" i="0" u="none" strike="noStrike" cap="none" dirty="0">
              <a:solidFill>
                <a:schemeClr val="dk1"/>
              </a:solidFill>
              <a:latin typeface="Arial"/>
              <a:ea typeface="Arial"/>
              <a:cs typeface="Arial"/>
              <a:sym typeface="Arial"/>
            </a:endParaRPr>
          </a:p>
          <a:p>
            <a:pPr marL="1398270" marR="0" lvl="2" indent="-201930" algn="l" rtl="0">
              <a:lnSpc>
                <a:spcPct val="80000"/>
              </a:lnSpc>
              <a:spcBef>
                <a:spcPts val="444"/>
              </a:spcBef>
              <a:spcAft>
                <a:spcPts val="0"/>
              </a:spcAft>
              <a:buClr>
                <a:schemeClr val="dk1"/>
              </a:buClr>
              <a:buSzPts val="2220"/>
              <a:buFont typeface="Arial"/>
              <a:buNone/>
            </a:pPr>
            <a:endParaRPr sz="1800" b="0" i="0" u="none" strike="noStrike" cap="none" dirty="0">
              <a:solidFill>
                <a:schemeClr val="dk1"/>
              </a:solidFill>
              <a:latin typeface="Arial"/>
              <a:ea typeface="Arial"/>
              <a:cs typeface="Arial"/>
              <a:sym typeface="Arial"/>
            </a:endParaRPr>
          </a:p>
        </p:txBody>
      </p:sp>
      <p:sp>
        <p:nvSpPr>
          <p:cNvPr id="388" name="Google Shape;388;p5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89" name="Google Shape;389;p5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90" name="Google Shape;390;p5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24</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2"/>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Things you should do:</a:t>
            </a:r>
            <a:endParaRPr sz="2800" b="0" i="0" u="none" strike="noStrike" cap="none" dirty="0">
              <a:solidFill>
                <a:schemeClr val="dk1"/>
              </a:solidFill>
              <a:latin typeface="Arial"/>
              <a:ea typeface="Arial"/>
              <a:cs typeface="Arial"/>
              <a:sym typeface="Arial"/>
            </a:endParaRPr>
          </a:p>
        </p:txBody>
      </p:sp>
      <p:sp>
        <p:nvSpPr>
          <p:cNvPr id="396" name="Google Shape;396;p52"/>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254000" algn="l" rtl="0">
              <a:lnSpc>
                <a:spcPct val="100000"/>
              </a:lnSpc>
              <a:spcBef>
                <a:spcPts val="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Judge per the rules, not style – lack of mastery does not mean the stroke is not legal</a:t>
            </a:r>
            <a:endParaRPr sz="1800" b="0" i="0" u="none" strike="noStrike" cap="none" dirty="0">
              <a:solidFill>
                <a:schemeClr val="dk1"/>
              </a:solidFill>
              <a:latin typeface="Arial"/>
              <a:ea typeface="Arial"/>
              <a:cs typeface="Arial"/>
              <a:sym typeface="Arial"/>
            </a:endParaRPr>
          </a:p>
          <a:p>
            <a:pPr marL="342900" marR="0" lvl="0"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Know your </a:t>
            </a:r>
            <a:r>
              <a:rPr lang="en" sz="1800" b="0" i="0" u="sng" strike="noStrike" cap="none" dirty="0">
                <a:solidFill>
                  <a:schemeClr val="dk1"/>
                </a:solidFill>
                <a:latin typeface="Arial"/>
                <a:ea typeface="Arial"/>
                <a:cs typeface="Arial"/>
                <a:sym typeface="Arial"/>
              </a:rPr>
              <a:t>jurisdiction</a:t>
            </a:r>
            <a:r>
              <a:rPr lang="en" sz="1800" b="0" i="0" u="none" strike="noStrike" cap="none" dirty="0">
                <a:solidFill>
                  <a:schemeClr val="dk1"/>
                </a:solidFill>
                <a:latin typeface="Arial"/>
                <a:ea typeface="Arial"/>
                <a:cs typeface="Arial"/>
                <a:sym typeface="Arial"/>
              </a:rPr>
              <a:t> (discussed later)</a:t>
            </a:r>
            <a:endParaRPr sz="1800" b="0" i="0" u="none" strike="noStrike" cap="none" dirty="0">
              <a:solidFill>
                <a:schemeClr val="dk1"/>
              </a:solidFill>
              <a:latin typeface="Arial"/>
              <a:ea typeface="Arial"/>
              <a:cs typeface="Arial"/>
              <a:sym typeface="Arial"/>
            </a:endParaRPr>
          </a:p>
          <a:p>
            <a:pPr marL="342900" marR="0" lvl="0"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Judge fairly and evenly: all swimmers equal</a:t>
            </a:r>
            <a:endParaRPr sz="1800" dirty="0"/>
          </a:p>
          <a:p>
            <a:pPr marL="342900" marR="0" lvl="0"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Learn effective positioning</a:t>
            </a:r>
            <a:endParaRPr sz="1800" b="0" i="0" u="none" strike="noStrike" cap="none" dirty="0">
              <a:solidFill>
                <a:schemeClr val="dk1"/>
              </a:solidFill>
              <a:latin typeface="Arial"/>
              <a:ea typeface="Arial"/>
              <a:cs typeface="Arial"/>
              <a:sym typeface="Arial"/>
            </a:endParaRPr>
          </a:p>
          <a:p>
            <a:pPr marL="342900" marR="0" lvl="0" indent="-254000" algn="l" rtl="0">
              <a:lnSpc>
                <a:spcPct val="100000"/>
              </a:lnSpc>
              <a:spcBef>
                <a:spcPts val="640"/>
              </a:spcBef>
              <a:spcAft>
                <a:spcPts val="0"/>
              </a:spcAft>
              <a:buClr>
                <a:schemeClr val="dk1"/>
              </a:buClr>
              <a:buSzPts val="1800"/>
              <a:buFont typeface="Arial"/>
              <a:buChar char="•"/>
            </a:pPr>
            <a:r>
              <a:rPr lang="en" sz="1800" dirty="0"/>
              <a:t>E</a:t>
            </a:r>
            <a:r>
              <a:rPr lang="en" sz="1800" b="0" i="0" u="none" strike="noStrike" cap="none" dirty="0">
                <a:solidFill>
                  <a:schemeClr val="dk1"/>
                </a:solidFill>
                <a:latin typeface="Arial"/>
                <a:ea typeface="Arial"/>
                <a:cs typeface="Arial"/>
                <a:sym typeface="Arial"/>
              </a:rPr>
              <a:t>xperienced, novice, younger, older: all the same! – be objective, you are a </a:t>
            </a:r>
            <a:r>
              <a:rPr lang="en" sz="1800" b="1" i="0" u="none" strike="noStrike" cap="none" dirty="0">
                <a:solidFill>
                  <a:schemeClr val="dk1"/>
                </a:solidFill>
                <a:latin typeface="Arial"/>
                <a:ea typeface="Arial"/>
                <a:cs typeface="Arial"/>
                <a:sym typeface="Arial"/>
              </a:rPr>
              <a:t>judge</a:t>
            </a:r>
            <a:r>
              <a:rPr lang="en" sz="1800" b="0" i="0" u="none" strike="noStrike" cap="none" dirty="0">
                <a:solidFill>
                  <a:schemeClr val="dk1"/>
                </a:solidFill>
                <a:latin typeface="Arial"/>
                <a:ea typeface="Arial"/>
                <a:cs typeface="Arial"/>
                <a:sym typeface="Arial"/>
              </a:rPr>
              <a:t>.</a:t>
            </a:r>
            <a:endParaRPr sz="1800" dirty="0"/>
          </a:p>
          <a:p>
            <a:pPr marL="342900" marR="0" lvl="0" indent="-254000" algn="l" rtl="0">
              <a:lnSpc>
                <a:spcPct val="100000"/>
              </a:lnSpc>
              <a:spcBef>
                <a:spcPts val="640"/>
              </a:spcBef>
              <a:spcAft>
                <a:spcPts val="0"/>
              </a:spcAft>
              <a:buClr>
                <a:schemeClr val="dk1"/>
              </a:buClr>
              <a:buSzPts val="1800"/>
              <a:buFont typeface="Arial"/>
              <a:buChar char="•"/>
            </a:pPr>
            <a:r>
              <a:rPr lang="en" sz="1800" b="1" i="0" u="none" strike="noStrike" cap="none" dirty="0">
                <a:solidFill>
                  <a:schemeClr val="dk1"/>
                </a:solidFill>
                <a:latin typeface="Arial"/>
                <a:ea typeface="Arial"/>
                <a:cs typeface="Arial"/>
                <a:sym typeface="Arial"/>
              </a:rPr>
              <a:t>Benefit of doubt always goes to the swimmer</a:t>
            </a:r>
            <a:endParaRPr sz="1800" dirty="0"/>
          </a:p>
          <a:p>
            <a:pPr marL="342900" marR="0" lvl="0"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If you have questions ask team leader or chief judge, don’t be afraid to ask!</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640"/>
              </a:spcBef>
              <a:spcAft>
                <a:spcPts val="0"/>
              </a:spcAft>
              <a:buClr>
                <a:schemeClr val="dk1"/>
              </a:buClr>
              <a:buSzPts val="3200"/>
              <a:buFont typeface="Arial"/>
              <a:buNone/>
            </a:pPr>
            <a:endParaRPr sz="1800" b="0" i="0" u="none" strike="noStrike" cap="none" dirty="0">
              <a:solidFill>
                <a:schemeClr val="dk1"/>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
        <p:nvSpPr>
          <p:cNvPr id="397" name="Google Shape;397;p5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98" name="Google Shape;398;p5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99" name="Google Shape;399;p5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25</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3"/>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Avoid at all Costs</a:t>
            </a:r>
            <a:endParaRPr sz="2800" b="0" i="0" u="none" strike="noStrike" cap="none" dirty="0">
              <a:solidFill>
                <a:schemeClr val="dk1"/>
              </a:solidFill>
              <a:latin typeface="Arial"/>
              <a:ea typeface="Arial"/>
              <a:cs typeface="Arial"/>
              <a:sym typeface="Arial"/>
            </a:endParaRPr>
          </a:p>
        </p:txBody>
      </p:sp>
      <p:sp>
        <p:nvSpPr>
          <p:cNvPr id="405" name="Google Shape;405;p53"/>
          <p:cNvSpPr txBox="1">
            <a:spLocks noGrp="1"/>
          </p:cNvSpPr>
          <p:nvPr>
            <p:ph type="body" idx="1"/>
          </p:nvPr>
        </p:nvSpPr>
        <p:spPr>
          <a:xfrm>
            <a:off x="281925" y="1131575"/>
            <a:ext cx="8229600" cy="3394500"/>
          </a:xfrm>
          <a:prstGeom prst="rect">
            <a:avLst/>
          </a:prstGeom>
          <a:noFill/>
          <a:ln>
            <a:noFill/>
          </a:ln>
        </p:spPr>
        <p:txBody>
          <a:bodyPr spcFirstLastPara="1" wrap="square" lIns="91425" tIns="45700" rIns="91425" bIns="45700" anchor="t" anchorCtr="0">
            <a:noAutofit/>
          </a:bodyPr>
          <a:lstStyle/>
          <a:p>
            <a:pPr marL="402336" marR="0" lvl="0" indent="-402336" algn="l" rtl="0">
              <a:lnSpc>
                <a:spcPct val="100000"/>
              </a:lnSpc>
              <a:spcBef>
                <a:spcPts val="0"/>
              </a:spcBef>
              <a:spcAft>
                <a:spcPts val="0"/>
              </a:spcAft>
              <a:buClr>
                <a:schemeClr val="dk1"/>
              </a:buClr>
              <a:buSzPts val="2800"/>
              <a:buFont typeface="Arial"/>
              <a:buChar char="•"/>
            </a:pPr>
            <a:r>
              <a:rPr lang="en" sz="2000" b="0" i="0" u="none" strike="noStrike" cap="none">
                <a:solidFill>
                  <a:schemeClr val="dk1"/>
                </a:solidFill>
                <a:latin typeface="Arial"/>
                <a:ea typeface="Arial"/>
                <a:cs typeface="Arial"/>
                <a:sym typeface="Arial"/>
              </a:rPr>
              <a:t>Coach an athlete who was disqualified</a:t>
            </a:r>
            <a:endParaRPr sz="2000" b="0" i="0" u="none" strike="noStrike" cap="none" dirty="0">
              <a:solidFill>
                <a:schemeClr val="dk1"/>
              </a:solidFill>
              <a:latin typeface="Arial"/>
              <a:ea typeface="Arial"/>
              <a:cs typeface="Arial"/>
              <a:sym typeface="Arial"/>
            </a:endParaRPr>
          </a:p>
          <a:p>
            <a:pPr marL="402336" marR="0" lvl="0" indent="-402336" algn="l" rtl="0">
              <a:lnSpc>
                <a:spcPct val="100000"/>
              </a:lnSpc>
              <a:spcBef>
                <a:spcPts val="560"/>
              </a:spcBef>
              <a:spcAft>
                <a:spcPts val="0"/>
              </a:spcAft>
              <a:buClr>
                <a:schemeClr val="dk1"/>
              </a:buClr>
              <a:buSzPts val="2800"/>
              <a:buFont typeface="Arial"/>
              <a:buChar char="•"/>
            </a:pPr>
            <a:r>
              <a:rPr lang="en" sz="2000" b="0" i="0" u="none" strike="noStrike" cap="none">
                <a:solidFill>
                  <a:schemeClr val="dk1"/>
                </a:solidFill>
                <a:latin typeface="Arial"/>
                <a:ea typeface="Arial"/>
                <a:cs typeface="Arial"/>
                <a:sym typeface="Arial"/>
              </a:rPr>
              <a:t>Discussion of DQs with parents, athlete or coaches-- refer parents to the coach and the coach to chief judge/deck referee</a:t>
            </a:r>
            <a:endParaRPr dirty="0"/>
          </a:p>
          <a:p>
            <a:pPr marL="402336" marR="0" lvl="0" indent="-402336" algn="l" rtl="0">
              <a:lnSpc>
                <a:spcPct val="100000"/>
              </a:lnSpc>
              <a:spcBef>
                <a:spcPts val="560"/>
              </a:spcBef>
              <a:spcAft>
                <a:spcPts val="0"/>
              </a:spcAft>
              <a:buClr>
                <a:schemeClr val="dk1"/>
              </a:buClr>
              <a:buSzPts val="2800"/>
              <a:buFont typeface="Arial"/>
              <a:buChar char="•"/>
            </a:pPr>
            <a:r>
              <a:rPr lang="en" sz="2000" b="0" i="0" u="none" strike="noStrike" cap="none">
                <a:solidFill>
                  <a:schemeClr val="dk1"/>
                </a:solidFill>
                <a:latin typeface="Arial"/>
                <a:ea typeface="Arial"/>
                <a:cs typeface="Arial"/>
                <a:sym typeface="Arial"/>
              </a:rPr>
              <a:t>Don’t take it personally if your call is overturned</a:t>
            </a:r>
            <a:endParaRPr sz="2000" b="0" i="0" u="none" strike="noStrike" cap="none" dirty="0">
              <a:solidFill>
                <a:schemeClr val="dk1"/>
              </a:solidFill>
              <a:latin typeface="Arial"/>
              <a:ea typeface="Arial"/>
              <a:cs typeface="Arial"/>
              <a:sym typeface="Arial"/>
            </a:endParaRPr>
          </a:p>
          <a:p>
            <a:pPr marL="402336" marR="0" lvl="0" indent="-402336" algn="l" rtl="0">
              <a:lnSpc>
                <a:spcPct val="100000"/>
              </a:lnSpc>
              <a:spcBef>
                <a:spcPts val="560"/>
              </a:spcBef>
              <a:spcAft>
                <a:spcPts val="0"/>
              </a:spcAft>
              <a:buClr>
                <a:schemeClr val="dk1"/>
              </a:buClr>
              <a:buSzPts val="2800"/>
              <a:buFont typeface="Arial"/>
              <a:buChar char="•"/>
            </a:pPr>
            <a:r>
              <a:rPr lang="en" sz="2000" b="0" i="0" u="none" strike="noStrike" cap="none">
                <a:solidFill>
                  <a:schemeClr val="dk1"/>
                </a:solidFill>
                <a:latin typeface="Arial"/>
                <a:ea typeface="Arial"/>
                <a:cs typeface="Arial"/>
                <a:sym typeface="Arial"/>
              </a:rPr>
              <a:t>Don’t avoid DQ’ing athlete because you feel badly for him/her. This is part of the learning process for the swimmer</a:t>
            </a:r>
            <a:endParaRPr dirty="0"/>
          </a:p>
          <a:p>
            <a:pPr marL="402336" marR="0" lvl="0" indent="-402336" algn="l" rtl="0">
              <a:lnSpc>
                <a:spcPct val="100000"/>
              </a:lnSpc>
              <a:spcBef>
                <a:spcPts val="560"/>
              </a:spcBef>
              <a:spcAft>
                <a:spcPts val="0"/>
              </a:spcAft>
              <a:buClr>
                <a:schemeClr val="dk1"/>
              </a:buClr>
              <a:buSzPts val="2800"/>
              <a:buFont typeface="Arial"/>
              <a:buChar char="•"/>
            </a:pPr>
            <a:r>
              <a:rPr lang="en" sz="2000" b="0" i="0" u="none" strike="noStrike" cap="none">
                <a:solidFill>
                  <a:schemeClr val="dk1"/>
                </a:solidFill>
                <a:latin typeface="Arial"/>
                <a:ea typeface="Arial"/>
                <a:cs typeface="Arial"/>
                <a:sym typeface="Arial"/>
              </a:rPr>
              <a:t>Don’t favor any swimmer, team, friend, etc.</a:t>
            </a:r>
            <a:endParaRPr dirty="0"/>
          </a:p>
          <a:p>
            <a:pPr marL="402336" marR="0" lvl="0" indent="-402336" algn="l" rtl="0">
              <a:lnSpc>
                <a:spcPct val="100000"/>
              </a:lnSpc>
              <a:spcBef>
                <a:spcPts val="560"/>
              </a:spcBef>
              <a:spcAft>
                <a:spcPts val="0"/>
              </a:spcAft>
              <a:buClr>
                <a:schemeClr val="dk1"/>
              </a:buClr>
              <a:buSzPts val="2800"/>
              <a:buFont typeface="Arial"/>
              <a:buChar char="•"/>
            </a:pPr>
            <a:r>
              <a:rPr lang="en" sz="2000"/>
              <a:t>W</a:t>
            </a:r>
            <a:r>
              <a:rPr lang="en" sz="2000" b="0" i="0" u="none" strike="noStrike" cap="none">
                <a:solidFill>
                  <a:schemeClr val="dk1"/>
                </a:solidFill>
                <a:latin typeface="Arial"/>
                <a:ea typeface="Arial"/>
                <a:cs typeface="Arial"/>
                <a:sym typeface="Arial"/>
              </a:rPr>
              <a:t>e “</a:t>
            </a:r>
            <a:r>
              <a:rPr lang="en" sz="2000"/>
              <a:t>O</a:t>
            </a:r>
            <a:r>
              <a:rPr lang="en" sz="2000" b="0" i="0" u="none" strike="noStrike" cap="none">
                <a:solidFill>
                  <a:schemeClr val="dk1"/>
                </a:solidFill>
                <a:latin typeface="Arial"/>
                <a:ea typeface="Arial"/>
                <a:cs typeface="Arial"/>
                <a:sym typeface="Arial"/>
              </a:rPr>
              <a:t>bserve” versus “scrutinize” the athletes (no over-judging)</a:t>
            </a:r>
            <a:endParaRPr sz="2000" b="0" i="0" u="none" strike="noStrike" cap="none" dirty="0">
              <a:solidFill>
                <a:schemeClr val="dk1"/>
              </a:solidFill>
              <a:latin typeface="Arial"/>
              <a:ea typeface="Arial"/>
              <a:cs typeface="Arial"/>
              <a:sym typeface="Arial"/>
            </a:endParaRPr>
          </a:p>
          <a:p>
            <a:pPr marL="402336" marR="0" lvl="0" indent="-224536" algn="l" rtl="0">
              <a:lnSpc>
                <a:spcPct val="100000"/>
              </a:lnSpc>
              <a:spcBef>
                <a:spcPts val="56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1"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
        <p:nvSpPr>
          <p:cNvPr id="406" name="Google Shape;406;p5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407" name="Google Shape;407;p5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408" name="Google Shape;408;p5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26</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4"/>
          <p:cNvSpPr txBox="1">
            <a:spLocks noGrp="1"/>
          </p:cNvSpPr>
          <p:nvPr>
            <p:ph type="title"/>
          </p:nvPr>
        </p:nvSpPr>
        <p:spPr>
          <a:xfrm>
            <a:off x="457200" y="205978"/>
            <a:ext cx="7387200" cy="857400"/>
          </a:xfrm>
          <a:prstGeom prst="rect">
            <a:avLst/>
          </a:prstGeom>
          <a:noFill/>
          <a:ln>
            <a:noFill/>
          </a:ln>
        </p:spPr>
        <p:txBody>
          <a:bodyPr spcFirstLastPara="1" wrap="square" lIns="91425" tIns="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dirty="0"/>
              <a:t>Protests</a:t>
            </a:r>
            <a:endParaRPr sz="2800" b="0" i="0" u="none" strike="noStrike" cap="none" dirty="0">
              <a:solidFill>
                <a:schemeClr val="dk1"/>
              </a:solidFill>
              <a:latin typeface="Arial"/>
              <a:ea typeface="Arial"/>
              <a:cs typeface="Arial"/>
              <a:sym typeface="Arial"/>
            </a:endParaRPr>
          </a:p>
        </p:txBody>
      </p:sp>
      <p:sp>
        <p:nvSpPr>
          <p:cNvPr id="414" name="Google Shape;414;p54"/>
          <p:cNvSpPr txBox="1">
            <a:spLocks noGrp="1"/>
          </p:cNvSpPr>
          <p:nvPr>
            <p:ph type="body" idx="1"/>
          </p:nvPr>
        </p:nvSpPr>
        <p:spPr>
          <a:xfrm>
            <a:off x="281925" y="1131575"/>
            <a:ext cx="8229600" cy="3394500"/>
          </a:xfrm>
          <a:prstGeom prst="rect">
            <a:avLst/>
          </a:prstGeom>
          <a:noFill/>
          <a:ln>
            <a:noFill/>
          </a:ln>
        </p:spPr>
        <p:txBody>
          <a:bodyPr spcFirstLastPara="1" wrap="square" lIns="91425" tIns="0" rIns="91425" bIns="0" anchor="t" anchorCtr="0">
            <a:noAutofit/>
          </a:bodyPr>
          <a:lstStyle/>
          <a:p>
            <a:pPr marL="402336" marR="0" lvl="0" indent="-402336" algn="l" rtl="0">
              <a:lnSpc>
                <a:spcPct val="100000"/>
              </a:lnSpc>
              <a:spcBef>
                <a:spcPts val="0"/>
              </a:spcBef>
              <a:spcAft>
                <a:spcPts val="0"/>
              </a:spcAft>
              <a:buClr>
                <a:schemeClr val="dk1"/>
              </a:buClr>
              <a:buSzPts val="2800"/>
              <a:buFont typeface="Arial"/>
              <a:buChar char="•"/>
            </a:pPr>
            <a:r>
              <a:rPr lang="en" sz="2000" dirty="0"/>
              <a:t>The swimmer’s coach is responsible for protesting a DQ.  Parents may NOT protest a DQ.</a:t>
            </a:r>
            <a:endParaRPr sz="2000" b="0" i="0" u="none" strike="noStrike" cap="none" dirty="0">
              <a:solidFill>
                <a:schemeClr val="dk1"/>
              </a:solidFill>
              <a:latin typeface="Arial"/>
              <a:ea typeface="Arial"/>
              <a:cs typeface="Arial"/>
              <a:sym typeface="Arial"/>
            </a:endParaRPr>
          </a:p>
          <a:p>
            <a:pPr marL="402336" marR="0" lvl="0" indent="-402336" algn="l" rtl="0">
              <a:lnSpc>
                <a:spcPct val="100000"/>
              </a:lnSpc>
              <a:spcBef>
                <a:spcPts val="560"/>
              </a:spcBef>
              <a:spcAft>
                <a:spcPts val="0"/>
              </a:spcAft>
              <a:buClr>
                <a:schemeClr val="dk1"/>
              </a:buClr>
              <a:buSzPts val="2800"/>
              <a:buFont typeface="Arial"/>
              <a:buChar char="•"/>
            </a:pPr>
            <a:r>
              <a:rPr lang="en" sz="2000" dirty="0"/>
              <a:t>Protest is initiated through the Chief Judge or Referee. Stroke &amp; Turn Officials should not discuss DQs with coaches or parents.</a:t>
            </a:r>
            <a:endParaRPr dirty="0"/>
          </a:p>
          <a:p>
            <a:pPr marL="402336" marR="0" lvl="0" indent="-402336" algn="l" rtl="0">
              <a:lnSpc>
                <a:spcPct val="100000"/>
              </a:lnSpc>
              <a:spcBef>
                <a:spcPts val="560"/>
              </a:spcBef>
              <a:spcAft>
                <a:spcPts val="0"/>
              </a:spcAft>
              <a:buClr>
                <a:schemeClr val="dk1"/>
              </a:buClr>
              <a:buSzPts val="2800"/>
              <a:buFont typeface="Arial"/>
              <a:buChar char="•"/>
            </a:pPr>
            <a:r>
              <a:rPr lang="en" sz="2000" dirty="0"/>
              <a:t>The Chief Judge or Referee is responsible for investigating the DQ. </a:t>
            </a:r>
            <a:endParaRPr sz="2000" dirty="0"/>
          </a:p>
          <a:p>
            <a:pPr marL="402336" marR="0" lvl="0" indent="-351536" algn="l" rtl="0">
              <a:lnSpc>
                <a:spcPct val="100000"/>
              </a:lnSpc>
              <a:spcBef>
                <a:spcPts val="560"/>
              </a:spcBef>
              <a:spcAft>
                <a:spcPts val="0"/>
              </a:spcAft>
              <a:buClr>
                <a:schemeClr val="dk1"/>
              </a:buClr>
              <a:buSzPts val="2000"/>
              <a:buFont typeface="Arial"/>
              <a:buChar char="•"/>
            </a:pPr>
            <a:r>
              <a:rPr lang="en" sz="2000" dirty="0"/>
              <a:t>The Referee will make the determination to uphold or overturn the DQ based on the investigation</a:t>
            </a:r>
            <a:endParaRPr sz="2000" dirty="0"/>
          </a:p>
          <a:p>
            <a:pPr marL="402336" marR="0" lvl="0" indent="-224536" algn="l" rtl="0">
              <a:lnSpc>
                <a:spcPct val="100000"/>
              </a:lnSpc>
              <a:spcBef>
                <a:spcPts val="56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1"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
        <p:nvSpPr>
          <p:cNvPr id="415" name="Google Shape;415;p5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416" name="Google Shape;416;p5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417" name="Google Shape;417;p5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27</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5"/>
          <p:cNvSpPr txBox="1">
            <a:spLocks noGrp="1"/>
          </p:cNvSpPr>
          <p:nvPr>
            <p:ph type="title"/>
          </p:nvPr>
        </p:nvSpPr>
        <p:spPr>
          <a:xfrm>
            <a:off x="457200" y="205978"/>
            <a:ext cx="7387200" cy="857400"/>
          </a:xfrm>
          <a:prstGeom prst="rect">
            <a:avLst/>
          </a:prstGeom>
          <a:noFill/>
          <a:ln>
            <a:noFill/>
          </a:ln>
        </p:spPr>
        <p:txBody>
          <a:bodyPr spcFirstLastPara="1" wrap="square" lIns="91425" tIns="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a:t>Protests</a:t>
            </a:r>
            <a:endParaRPr sz="2800" b="0" i="0" u="none" strike="noStrike" cap="none" dirty="0">
              <a:solidFill>
                <a:schemeClr val="dk1"/>
              </a:solidFill>
              <a:latin typeface="Arial"/>
              <a:ea typeface="Arial"/>
              <a:cs typeface="Arial"/>
              <a:sym typeface="Arial"/>
            </a:endParaRPr>
          </a:p>
        </p:txBody>
      </p:sp>
      <p:sp>
        <p:nvSpPr>
          <p:cNvPr id="423" name="Google Shape;423;p55"/>
          <p:cNvSpPr txBox="1">
            <a:spLocks noGrp="1"/>
          </p:cNvSpPr>
          <p:nvPr>
            <p:ph type="body" idx="1"/>
          </p:nvPr>
        </p:nvSpPr>
        <p:spPr>
          <a:xfrm>
            <a:off x="281925" y="1131575"/>
            <a:ext cx="8229600" cy="3394500"/>
          </a:xfrm>
          <a:prstGeom prst="rect">
            <a:avLst/>
          </a:prstGeom>
          <a:noFill/>
          <a:ln>
            <a:noFill/>
          </a:ln>
        </p:spPr>
        <p:txBody>
          <a:bodyPr spcFirstLastPara="1" wrap="square" lIns="91425" tIns="0" rIns="91425" bIns="0" anchor="t" anchorCtr="0">
            <a:noAutofit/>
          </a:bodyPr>
          <a:lstStyle/>
          <a:p>
            <a:pPr marL="402336" marR="0" lvl="0" indent="-402336" algn="l" rtl="0">
              <a:lnSpc>
                <a:spcPct val="100000"/>
              </a:lnSpc>
              <a:spcBef>
                <a:spcPts val="560"/>
              </a:spcBef>
              <a:spcAft>
                <a:spcPts val="0"/>
              </a:spcAft>
              <a:buClr>
                <a:schemeClr val="dk1"/>
              </a:buClr>
              <a:buSzPts val="2800"/>
              <a:buFont typeface="Arial"/>
              <a:buChar char="•"/>
            </a:pPr>
            <a:r>
              <a:rPr lang="en" sz="2000" dirty="0"/>
              <a:t>The following are questions that you may be asked by the Chief Judge or Referee:</a:t>
            </a:r>
            <a:endParaRPr sz="2000" b="0" i="0" u="none" strike="noStrike" cap="none" dirty="0">
              <a:solidFill>
                <a:schemeClr val="dk1"/>
              </a:solidFill>
              <a:latin typeface="Arial"/>
              <a:ea typeface="Arial"/>
              <a:cs typeface="Arial"/>
              <a:sym typeface="Arial"/>
            </a:endParaRPr>
          </a:p>
          <a:p>
            <a:pPr marL="402336" marR="0" lvl="0" indent="-338836" algn="l" rtl="0">
              <a:lnSpc>
                <a:spcPct val="100000"/>
              </a:lnSpc>
              <a:spcBef>
                <a:spcPts val="560"/>
              </a:spcBef>
              <a:spcAft>
                <a:spcPts val="0"/>
              </a:spcAft>
              <a:buClr>
                <a:schemeClr val="dk1"/>
              </a:buClr>
              <a:buSzPts val="1800"/>
              <a:buFont typeface="Arial"/>
              <a:buChar char="•"/>
            </a:pPr>
            <a:r>
              <a:rPr lang="en" sz="1800" b="1" i="1" dirty="0"/>
              <a:t>What is your jurisdiction?</a:t>
            </a:r>
            <a:r>
              <a:rPr lang="en" sz="1800" dirty="0"/>
              <a:t>    Was the infraction yours to call?</a:t>
            </a:r>
            <a:endParaRPr sz="1800" dirty="0"/>
          </a:p>
          <a:p>
            <a:pPr marL="402336" marR="0" lvl="0" indent="-338836" algn="l" rtl="0">
              <a:lnSpc>
                <a:spcPct val="100000"/>
              </a:lnSpc>
              <a:spcBef>
                <a:spcPts val="560"/>
              </a:spcBef>
              <a:spcAft>
                <a:spcPts val="0"/>
              </a:spcAft>
              <a:buClr>
                <a:schemeClr val="dk1"/>
              </a:buClr>
              <a:buSzPts val="1800"/>
              <a:buFont typeface="Arial"/>
              <a:buChar char="•"/>
            </a:pPr>
            <a:r>
              <a:rPr lang="en" sz="1800" b="1" i="1" dirty="0"/>
              <a:t>Where were you standing?</a:t>
            </a:r>
            <a:r>
              <a:rPr lang="en" sz="1800" dirty="0"/>
              <a:t>  Were you standing in a position such that you can observe the infraction you called?</a:t>
            </a:r>
            <a:endParaRPr sz="1800" dirty="0"/>
          </a:p>
          <a:p>
            <a:pPr marL="402336" marR="0" lvl="0" indent="-338836" algn="l" rtl="0">
              <a:lnSpc>
                <a:spcPct val="100000"/>
              </a:lnSpc>
              <a:spcBef>
                <a:spcPts val="560"/>
              </a:spcBef>
              <a:spcAft>
                <a:spcPts val="0"/>
              </a:spcAft>
              <a:buClr>
                <a:schemeClr val="dk1"/>
              </a:buClr>
              <a:buSzPts val="1800"/>
              <a:buFont typeface="Arial"/>
              <a:buChar char="•"/>
            </a:pPr>
            <a:r>
              <a:rPr lang="en" sz="1800" b="1" i="1" dirty="0"/>
              <a:t>What did you observe?</a:t>
            </a:r>
            <a:r>
              <a:rPr lang="en" sz="1800" dirty="0"/>
              <a:t> In few words, describe what you saw the swimmer do. For example, at the finish of the race, the swimmer reached and touched the wall with their left hand and then the right hand.</a:t>
            </a:r>
            <a:endParaRPr sz="1800" dirty="0"/>
          </a:p>
          <a:p>
            <a:pPr marL="402336" marR="0" lvl="0" indent="-338836" algn="l" rtl="0">
              <a:lnSpc>
                <a:spcPct val="100000"/>
              </a:lnSpc>
              <a:spcBef>
                <a:spcPts val="560"/>
              </a:spcBef>
              <a:spcAft>
                <a:spcPts val="0"/>
              </a:spcAft>
              <a:buClr>
                <a:schemeClr val="dk1"/>
              </a:buClr>
              <a:buSzPts val="1800"/>
              <a:buFont typeface="Arial"/>
              <a:buChar char="•"/>
            </a:pPr>
            <a:r>
              <a:rPr lang="en" sz="1800" b="1" i="1" dirty="0"/>
              <a:t>What was the infraction?</a:t>
            </a:r>
            <a:r>
              <a:rPr lang="en" sz="1800" dirty="0"/>
              <a:t> Does the infraction match what was observed?</a:t>
            </a:r>
            <a:endParaRPr sz="1800" b="0" i="0" u="none" strike="noStrike" cap="none" dirty="0">
              <a:solidFill>
                <a:schemeClr val="dk1"/>
              </a:solidFill>
              <a:latin typeface="Arial"/>
              <a:ea typeface="Arial"/>
              <a:cs typeface="Arial"/>
              <a:sym typeface="Arial"/>
            </a:endParaRPr>
          </a:p>
          <a:p>
            <a:pPr marL="402336" marR="0" lvl="0" indent="-224536" algn="l" rtl="0">
              <a:lnSpc>
                <a:spcPct val="100000"/>
              </a:lnSpc>
              <a:spcBef>
                <a:spcPts val="56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0" marR="0" lvl="0" indent="1778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1"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
        <p:nvSpPr>
          <p:cNvPr id="424" name="Google Shape;424;p5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425" name="Google Shape;425;p5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426" name="Google Shape;426;p5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28</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ctrTitle"/>
          </p:nvPr>
        </p:nvSpPr>
        <p:spPr>
          <a:xfrm>
            <a:off x="100584" y="75548"/>
            <a:ext cx="7772400" cy="110251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3600" b="0" i="0" u="none" strike="noStrike" cap="none" dirty="0">
                <a:solidFill>
                  <a:schemeClr val="dk1"/>
                </a:solidFill>
                <a:latin typeface="Arial"/>
                <a:ea typeface="Arial"/>
                <a:cs typeface="Arial"/>
                <a:sym typeface="Arial"/>
              </a:rPr>
              <a:t>Beginning Stroke and Turn</a:t>
            </a:r>
            <a:r>
              <a:rPr lang="en" sz="4400" b="0" i="0" u="none" strike="noStrike" cap="none" dirty="0">
                <a:solidFill>
                  <a:schemeClr val="dk1"/>
                </a:solidFill>
                <a:latin typeface="Arial"/>
                <a:ea typeface="Arial"/>
                <a:cs typeface="Arial"/>
                <a:sym typeface="Arial"/>
              </a:rPr>
              <a:t>	</a:t>
            </a:r>
            <a:endParaRPr sz="4400" b="0" i="0" u="none" strike="noStrike" cap="none" dirty="0">
              <a:solidFill>
                <a:schemeClr val="dk1"/>
              </a:solidFill>
              <a:latin typeface="Arial"/>
              <a:ea typeface="Arial"/>
              <a:cs typeface="Arial"/>
              <a:sym typeface="Arial"/>
            </a:endParaRPr>
          </a:p>
        </p:txBody>
      </p:sp>
      <p:sp>
        <p:nvSpPr>
          <p:cNvPr id="133" name="Google Shape;133;p25"/>
          <p:cNvSpPr txBox="1">
            <a:spLocks noGrp="1"/>
          </p:cNvSpPr>
          <p:nvPr>
            <p:ph type="subTitle" idx="1"/>
          </p:nvPr>
        </p:nvSpPr>
        <p:spPr>
          <a:xfrm>
            <a:off x="1" y="1941535"/>
            <a:ext cx="9143999" cy="10319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200"/>
              <a:buFont typeface="Arial"/>
              <a:buNone/>
            </a:pPr>
            <a:r>
              <a:rPr lang="en" sz="4000" b="0" i="0" u="none" strike="noStrike" cap="none" dirty="0">
                <a:solidFill>
                  <a:schemeClr val="dk1"/>
                </a:solidFill>
                <a:latin typeface="Arial"/>
                <a:ea typeface="Arial"/>
                <a:cs typeface="Arial"/>
                <a:sym typeface="Arial"/>
              </a:rPr>
              <a:t>USA-S Officials Training</a:t>
            </a:r>
            <a:endParaRPr dirty="0"/>
          </a:p>
        </p:txBody>
      </p:sp>
      <p:sp>
        <p:nvSpPr>
          <p:cNvPr id="134" name="Google Shape;134;p25"/>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p>
            <a:pPr lvl="0"/>
            <a:r>
              <a:rPr lang="en" dirty="0"/>
              <a:t>10/3/2019</a:t>
            </a:r>
            <a:endParaRPr sz="1200" b="0" i="0" u="none" strike="noStrike" cap="none" dirty="0">
              <a:solidFill>
                <a:srgbClr val="888888"/>
              </a:solidFill>
              <a:latin typeface="Arial"/>
              <a:ea typeface="Arial"/>
              <a:cs typeface="Arial"/>
              <a:sym typeface="Arial"/>
            </a:endParaRPr>
          </a:p>
        </p:txBody>
      </p:sp>
      <p:sp>
        <p:nvSpPr>
          <p:cNvPr id="135" name="Google Shape;135;p25"/>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200" b="0" i="0" u="none" strike="noStrike" cap="none" dirty="0">
                <a:solidFill>
                  <a:srgbClr val="888888"/>
                </a:solidFill>
                <a:latin typeface="Arial"/>
                <a:ea typeface="Arial"/>
                <a:cs typeface="Arial"/>
                <a:sym typeface="Arial"/>
              </a:rPr>
              <a:t>v. 3.4</a:t>
            </a:r>
            <a:endParaRPr sz="1200" b="0" i="0" u="none" strike="noStrike" cap="none" dirty="0">
              <a:solidFill>
                <a:srgbClr val="888888"/>
              </a:solidFill>
              <a:latin typeface="Arial"/>
              <a:ea typeface="Arial"/>
              <a:cs typeface="Arial"/>
              <a:sym typeface="Arial"/>
            </a:endParaRPr>
          </a:p>
        </p:txBody>
      </p:sp>
      <p:sp>
        <p:nvSpPr>
          <p:cNvPr id="136" name="Google Shape;136;p2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29</a:t>
            </a:fld>
            <a:endParaRPr sz="1200" b="0" i="0" u="none" strike="noStrike" cap="none" dirty="0">
              <a:solidFill>
                <a:srgbClr val="888888"/>
              </a:solidFill>
              <a:latin typeface="Arial"/>
              <a:ea typeface="Arial"/>
              <a:cs typeface="Arial"/>
              <a:sym typeface="Arial"/>
            </a:endParaRPr>
          </a:p>
        </p:txBody>
      </p:sp>
      <p:sp>
        <p:nvSpPr>
          <p:cNvPr id="2" name="TextBox 1"/>
          <p:cNvSpPr txBox="1"/>
          <p:nvPr/>
        </p:nvSpPr>
        <p:spPr>
          <a:xfrm>
            <a:off x="0" y="3244242"/>
            <a:ext cx="9144000" cy="584775"/>
          </a:xfrm>
          <a:prstGeom prst="rect">
            <a:avLst/>
          </a:prstGeom>
          <a:noFill/>
        </p:spPr>
        <p:txBody>
          <a:bodyPr wrap="square" rtlCol="0">
            <a:spAutoFit/>
          </a:bodyPr>
          <a:lstStyle/>
          <a:p>
            <a:pPr algn="ctr"/>
            <a:r>
              <a:rPr lang="en-US" sz="3200" dirty="0"/>
              <a:t>Afternoon Session</a:t>
            </a:r>
          </a:p>
        </p:txBody>
      </p:sp>
    </p:spTree>
    <p:extLst>
      <p:ext uri="{BB962C8B-B14F-4D97-AF65-F5344CB8AC3E}">
        <p14:creationId xmlns:p14="http://schemas.microsoft.com/office/powerpoint/2010/main" val="1848625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Training Agenda</a:t>
            </a:r>
            <a:endParaRPr sz="3200" b="0" i="0" u="none" strike="noStrike" cap="none" dirty="0">
              <a:solidFill>
                <a:schemeClr val="dk1"/>
              </a:solidFill>
              <a:latin typeface="Arial"/>
              <a:ea typeface="Arial"/>
              <a:cs typeface="Arial"/>
              <a:sym typeface="Arial"/>
            </a:endParaRPr>
          </a:p>
        </p:txBody>
      </p:sp>
      <p:sp>
        <p:nvSpPr>
          <p:cNvPr id="153" name="Google Shape;153;p27"/>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165100" algn="l" rtl="0">
              <a:lnSpc>
                <a:spcPct val="100000"/>
              </a:lnSpc>
              <a:spcBef>
                <a:spcPts val="0"/>
              </a:spcBef>
              <a:spcAft>
                <a:spcPts val="0"/>
              </a:spcAft>
              <a:buClr>
                <a:schemeClr val="dk1"/>
              </a:buClr>
              <a:buSzPts val="2800"/>
              <a:buFont typeface="Arial"/>
              <a:buNone/>
            </a:pP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Introduction</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Why officiate?</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Technical rules, and DQ’s</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Stroke and Turn in action – Deck Time</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Anatomy of a swim meet</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The Certification Process</a:t>
            </a:r>
            <a:endParaRPr sz="2400" b="0" i="0" u="none" strike="noStrike" cap="none" dirty="0">
              <a:solidFill>
                <a:schemeClr val="dk1"/>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
        <p:nvSpPr>
          <p:cNvPr id="154" name="Google Shape;154;p2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155" name="Google Shape;155;p2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56" name="Google Shape;156;p2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DQ Slip Walkthrough</a:t>
            </a:r>
          </a:p>
        </p:txBody>
      </p:sp>
      <p:sp>
        <p:nvSpPr>
          <p:cNvPr id="3" name="Text Placeholder 2"/>
          <p:cNvSpPr>
            <a:spLocks noGrp="1"/>
          </p:cNvSpPr>
          <p:nvPr>
            <p:ph type="body" idx="1"/>
          </p:nvPr>
        </p:nvSpPr>
        <p:spPr/>
        <p:txBody>
          <a:bodyPr/>
          <a:lstStyle/>
          <a:p>
            <a:pPr marL="25400" indent="0">
              <a:buNone/>
            </a:pPr>
            <a:endParaRPr lang="en-US" dirty="0"/>
          </a:p>
          <a:p>
            <a:pPr marL="25400" indent="0">
              <a:buNone/>
            </a:pPr>
            <a:endParaRPr lang="en-US" dirty="0"/>
          </a:p>
          <a:p>
            <a:pPr marL="25400" indent="0">
              <a:buNone/>
            </a:pPr>
            <a:endParaRPr lang="en-US" dirty="0"/>
          </a:p>
          <a:p>
            <a:pPr marL="25400" indent="0">
              <a:buNone/>
            </a:pPr>
            <a:endParaRPr lang="en-US" sz="1200" dirty="0"/>
          </a:p>
          <a:p>
            <a:pPr marL="25400" indent="0">
              <a:buNone/>
            </a:pPr>
            <a:endParaRPr lang="en-US" sz="1200" dirty="0"/>
          </a:p>
          <a:p>
            <a:pPr marL="25400" indent="0">
              <a:buNone/>
            </a:pPr>
            <a:r>
              <a:rPr lang="en-US" sz="1600" b="1" dirty="0"/>
              <a:t>“Gentlemen, this is a football”.  In only five words, Vince Lombardi communicated his point: We’re going to start with the basics and make sure we’re executing all the fundamentals.</a:t>
            </a:r>
          </a:p>
          <a:p>
            <a:pPr marL="25400" indent="0">
              <a:buNone/>
            </a:pPr>
            <a:r>
              <a:rPr lang="en-US" sz="1600" b="1" dirty="0"/>
              <a:t>Ladies and gentlemen, this is a DQ slip</a:t>
            </a:r>
          </a:p>
          <a:p>
            <a:pPr marL="25400" indent="0">
              <a:buNone/>
            </a:pPr>
            <a:endParaRPr lang="en-US" sz="1800" dirty="0"/>
          </a:p>
          <a:p>
            <a:pPr marL="25400" indent="0">
              <a:buNone/>
            </a:pPr>
            <a:endParaRPr lang="en-US" dirty="0"/>
          </a:p>
        </p:txBody>
      </p:sp>
      <p:sp>
        <p:nvSpPr>
          <p:cNvPr id="4" name="Google Shape;424;p5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
        <p:nvSpPr>
          <p:cNvPr id="6" name="Google Shape;425;p5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4738" y="1213525"/>
            <a:ext cx="1914525"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9339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5"/>
          <p:cNvSpPr txBox="1">
            <a:spLocks noGrp="1"/>
          </p:cNvSpPr>
          <p:nvPr>
            <p:ph type="title"/>
          </p:nvPr>
        </p:nvSpPr>
        <p:spPr>
          <a:xfrm>
            <a:off x="285092" y="184651"/>
            <a:ext cx="8125428"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Rules Pertaining to Relay Races (Rule Book: 101.7, 102.3.7, &amp; 102.13)</a:t>
            </a:r>
            <a:endParaRPr sz="4400" b="0" i="0" u="none" strike="noStrike" cap="none" dirty="0">
              <a:solidFill>
                <a:schemeClr val="dk1"/>
              </a:solidFill>
              <a:latin typeface="Arial"/>
              <a:ea typeface="Arial"/>
              <a:cs typeface="Arial"/>
              <a:sym typeface="Arial"/>
            </a:endParaRPr>
          </a:p>
        </p:txBody>
      </p:sp>
      <p:sp>
        <p:nvSpPr>
          <p:cNvPr id="332" name="Google Shape;332;p4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33" name="Google Shape;333;p4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34" name="Google Shape;334;p4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31</a:t>
            </a:fld>
            <a:endParaRPr sz="1200" b="0" i="0" u="none" strike="noStrike" cap="none" dirty="0">
              <a:solidFill>
                <a:srgbClr val="888888"/>
              </a:solidFill>
              <a:latin typeface="Arial"/>
              <a:ea typeface="Arial"/>
              <a:cs typeface="Arial"/>
              <a:sym typeface="Arial"/>
            </a:endParaRPr>
          </a:p>
        </p:txBody>
      </p:sp>
      <p:graphicFrame>
        <p:nvGraphicFramePr>
          <p:cNvPr id="335" name="Google Shape;335;p45"/>
          <p:cNvGraphicFramePr/>
          <p:nvPr/>
        </p:nvGraphicFramePr>
        <p:xfrm>
          <a:off x="285092" y="1214809"/>
          <a:ext cx="8112175" cy="3552425"/>
        </p:xfrm>
        <a:graphic>
          <a:graphicData uri="http://schemas.openxmlformats.org/drawingml/2006/table">
            <a:tbl>
              <a:tblPr firstRow="1" bandRow="1">
                <a:noFill/>
                <a:tableStyleId>{E9C2945A-9DEB-4C2B-9DB9-A42A6AC41491}</a:tableStyleId>
              </a:tblPr>
              <a:tblGrid>
                <a:gridCol w="1455950">
                  <a:extLst>
                    <a:ext uri="{9D8B030D-6E8A-4147-A177-3AD203B41FA5}">
                      <a16:colId xmlns:a16="http://schemas.microsoft.com/office/drawing/2014/main" val="20000"/>
                    </a:ext>
                  </a:extLst>
                </a:gridCol>
                <a:gridCol w="6656225">
                  <a:extLst>
                    <a:ext uri="{9D8B030D-6E8A-4147-A177-3AD203B41FA5}">
                      <a16:colId xmlns:a16="http://schemas.microsoft.com/office/drawing/2014/main" val="20001"/>
                    </a:ext>
                  </a:extLst>
                </a:gridCol>
              </a:tblGrid>
              <a:tr h="731375">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General &amp; Phase of Relay</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282105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General </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101.7.4(A)(D)</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102.3.7</a:t>
                      </a:r>
                      <a:endParaRPr sz="1400" u="none" strike="noStrike" cap="none" dirty="0"/>
                    </a:p>
                    <a:p>
                      <a:pPr marL="0" marR="0" lvl="0" indent="0" algn="l" rtl="0">
                        <a:lnSpc>
                          <a:spcPct val="100000"/>
                        </a:lnSpc>
                        <a:spcBef>
                          <a:spcPts val="0"/>
                        </a:spcBef>
                        <a:spcAft>
                          <a:spcPts val="0"/>
                        </a:spcAft>
                        <a:buClr>
                          <a:schemeClr val="dk1"/>
                        </a:buClr>
                        <a:buSzPts val="1400"/>
                        <a:buFont typeface="Arial"/>
                        <a:buNone/>
                      </a:pPr>
                      <a:r>
                        <a:rPr lang="en" sz="1400" u="none" strike="noStrike" cap="none" dirty="0"/>
                        <a:t>102.13.6(A)</a:t>
                      </a:r>
                      <a:endParaRPr sz="1400" u="none" strike="noStrike" cap="none" dirty="0"/>
                    </a:p>
                    <a:p>
                      <a:pPr marL="0" marR="0" lvl="0" indent="0" algn="l" rtl="0">
                        <a:lnSpc>
                          <a:spcPct val="100000"/>
                        </a:lnSpc>
                        <a:spcBef>
                          <a:spcPts val="0"/>
                        </a:spcBef>
                        <a:spcAft>
                          <a:spcPts val="0"/>
                        </a:spcAft>
                        <a:buClr>
                          <a:schemeClr val="dk1"/>
                        </a:buClr>
                        <a:buSzPts val="1400"/>
                        <a:buFont typeface="Arial"/>
                        <a:buNone/>
                      </a:pPr>
                      <a:r>
                        <a:rPr lang="en" sz="1400" u="none" strike="noStrike" cap="none" dirty="0"/>
                        <a:t>102.13.6(B)</a:t>
                      </a:r>
                      <a:endParaRPr sz="1400" u="none" strike="noStrike" cap="none" dirty="0"/>
                    </a:p>
                    <a:p>
                      <a:pPr marL="0" marR="0" lvl="0" indent="0" algn="l" rtl="0">
                        <a:lnSpc>
                          <a:spcPct val="100000"/>
                        </a:lnSpc>
                        <a:spcBef>
                          <a:spcPts val="0"/>
                        </a:spcBef>
                        <a:spcAft>
                          <a:spcPts val="0"/>
                        </a:spcAft>
                        <a:buClr>
                          <a:schemeClr val="dk1"/>
                        </a:buClr>
                        <a:buSzPts val="1400"/>
                        <a:buFont typeface="Arial"/>
                        <a:buNone/>
                      </a:pP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No swimmer shall swim more than one leg of any relay event</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Any relay team member and his/her relay team shall be disqualified from a race if a team member other than the swimmer designated to swim that leg enters the pool in the area where the race is being conducted before all swimmers of all teams have finished the race.  Exception:  When an in-the-water start is required or such start is approved by the Referee</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Any changes in the names of the competing swimmers or the order of swimming must be declared to the Head Lane Timer prior to the start of the heat in which such relay team is entered.  No changes will be permitted thereafter.</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The take-off judge shall stand so that they can clearly see the feet of the departing swimmer and the touch of the incoming swimmer</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If dual take-off judging is used, lane and side judges shall independently report infractions in writing without the use of a hand infraction signal</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A relay team is disqualified if both judges report a disqualification</a:t>
                      </a:r>
                      <a:endParaRPr sz="1200" u="none" strike="noStrike" cap="none" dirty="0"/>
                    </a:p>
                  </a:txBody>
                  <a:tcPr marL="91450" marR="91450" marT="34300" marB="343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72984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6"/>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Rules Pertaining to Relay Races (Rule Book: 101.7, 102.3.7, &amp; 102.13) (Cont.)</a:t>
            </a:r>
            <a:endParaRPr sz="4400" b="0" i="0" u="none" strike="noStrike" cap="none" dirty="0">
              <a:solidFill>
                <a:schemeClr val="dk1"/>
              </a:solidFill>
              <a:latin typeface="Arial"/>
              <a:ea typeface="Arial"/>
              <a:cs typeface="Arial"/>
              <a:sym typeface="Arial"/>
            </a:endParaRPr>
          </a:p>
        </p:txBody>
      </p:sp>
      <p:sp>
        <p:nvSpPr>
          <p:cNvPr id="341" name="Google Shape;341;p4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42" name="Google Shape;342;p4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43" name="Google Shape;343;p4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32</a:t>
            </a:fld>
            <a:endParaRPr sz="1200" b="0" i="0" u="none" strike="noStrike" cap="none" dirty="0">
              <a:solidFill>
                <a:srgbClr val="888888"/>
              </a:solidFill>
              <a:latin typeface="Arial"/>
              <a:ea typeface="Arial"/>
              <a:cs typeface="Arial"/>
              <a:sym typeface="Arial"/>
            </a:endParaRPr>
          </a:p>
        </p:txBody>
      </p:sp>
      <p:graphicFrame>
        <p:nvGraphicFramePr>
          <p:cNvPr id="344" name="Google Shape;344;p46"/>
          <p:cNvGraphicFramePr/>
          <p:nvPr>
            <p:extLst>
              <p:ext uri="{D42A27DB-BD31-4B8C-83A1-F6EECF244321}">
                <p14:modId xmlns:p14="http://schemas.microsoft.com/office/powerpoint/2010/main" val="978338256"/>
              </p:ext>
            </p:extLst>
          </p:nvPr>
        </p:nvGraphicFramePr>
        <p:xfrm>
          <a:off x="457200" y="1317206"/>
          <a:ext cx="8229600" cy="3449975"/>
        </p:xfrm>
        <a:graphic>
          <a:graphicData uri="http://schemas.openxmlformats.org/drawingml/2006/table">
            <a:tbl>
              <a:tblPr firstRow="1" bandRow="1">
                <a:noFill/>
                <a:tableStyleId>{E9C2945A-9DEB-4C2B-9DB9-A42A6AC41491}</a:tableStyleId>
              </a:tblPr>
              <a:tblGrid>
                <a:gridCol w="1643700">
                  <a:extLst>
                    <a:ext uri="{9D8B030D-6E8A-4147-A177-3AD203B41FA5}">
                      <a16:colId xmlns:a16="http://schemas.microsoft.com/office/drawing/2014/main" val="20000"/>
                    </a:ext>
                  </a:extLst>
                </a:gridCol>
                <a:gridCol w="6585900">
                  <a:extLst>
                    <a:ext uri="{9D8B030D-6E8A-4147-A177-3AD203B41FA5}">
                      <a16:colId xmlns:a16="http://schemas.microsoft.com/office/drawing/2014/main" val="20001"/>
                    </a:ext>
                  </a:extLst>
                </a:gridCol>
              </a:tblGrid>
              <a:tr h="826050">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dirty="0"/>
                        <a:t>General &amp; Phase of Relay</a:t>
                      </a:r>
                      <a:endParaRPr sz="1100" u="none" strike="noStrike" cap="none" dirty="0"/>
                    </a:p>
                  </a:txBody>
                  <a:tcPr marL="91450" marR="9145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t>Elements of Phase</a:t>
                      </a:r>
                      <a:endParaRPr sz="1100" u="none" strike="noStrike" cap="none" dirty="0"/>
                    </a:p>
                  </a:txBody>
                  <a:tcPr marL="91450" marR="91450" marT="34300" marB="34300"/>
                </a:tc>
                <a:extLst>
                  <a:ext uri="{0D108BD9-81ED-4DB2-BD59-A6C34878D82A}">
                    <a16:rowId xmlns:a16="http://schemas.microsoft.com/office/drawing/2014/main" val="10000"/>
                  </a:ext>
                </a:extLst>
              </a:tr>
              <a:tr h="48532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Starts </a:t>
                      </a:r>
                      <a:endParaRPr sz="1200" u="none" strike="noStrike" cap="none" dirty="0"/>
                    </a:p>
                    <a:p>
                      <a:pPr marL="0" marR="0" lvl="0" indent="0" algn="l" rtl="0">
                        <a:lnSpc>
                          <a:spcPct val="100000"/>
                        </a:lnSpc>
                        <a:spcBef>
                          <a:spcPts val="0"/>
                        </a:spcBef>
                        <a:spcAft>
                          <a:spcPts val="0"/>
                        </a:spcAft>
                        <a:buClr>
                          <a:schemeClr val="dk1"/>
                        </a:buClr>
                        <a:buSzPts val="1200"/>
                        <a:buFont typeface="Arial"/>
                        <a:buNone/>
                      </a:pPr>
                      <a:r>
                        <a:rPr lang="en" sz="1200" u="none" strike="noStrike" cap="none"/>
                        <a:t>101.7.4(C)</a:t>
                      </a:r>
                      <a:endParaRPr sz="12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In relay races a swimmer other than the first swimmer shall not start until his/her teammate has concluded his/her leg</a:t>
                      </a:r>
                      <a:endParaRPr sz="1200" u="none" strike="noStrike" cap="none" dirty="0"/>
                    </a:p>
                  </a:txBody>
                  <a:tcPr marL="91450" marR="91450" marT="34300" marB="34300"/>
                </a:tc>
                <a:extLst>
                  <a:ext uri="{0D108BD9-81ED-4DB2-BD59-A6C34878D82A}">
                    <a16:rowId xmlns:a16="http://schemas.microsoft.com/office/drawing/2014/main" val="10001"/>
                  </a:ext>
                </a:extLst>
              </a:tr>
              <a:tr h="8736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Finishes</a:t>
                      </a:r>
                      <a:endParaRPr sz="1200" u="none" strike="noStrike" cap="none" dirty="0"/>
                    </a:p>
                    <a:p>
                      <a:pPr marL="0" marR="0" lvl="0" indent="0" algn="l" rtl="0">
                        <a:lnSpc>
                          <a:spcPct val="100000"/>
                        </a:lnSpc>
                        <a:spcBef>
                          <a:spcPts val="0"/>
                        </a:spcBef>
                        <a:spcAft>
                          <a:spcPts val="0"/>
                        </a:spcAft>
                        <a:buClr>
                          <a:schemeClr val="dk1"/>
                        </a:buClr>
                        <a:buSzPts val="1200"/>
                        <a:buFont typeface="Arial"/>
                        <a:buNone/>
                      </a:pPr>
                      <a:r>
                        <a:rPr lang="en" sz="1200" u="none" strike="noStrike" cap="none"/>
                        <a:t>101.7.4(B)(E)</a:t>
                      </a:r>
                      <a:endParaRPr sz="1200" u="none" strike="noStrike" cap="none" dirty="0"/>
                    </a:p>
                    <a:p>
                      <a:pPr marL="0" marR="0" lvl="0" indent="0" algn="l" rtl="0">
                        <a:lnSpc>
                          <a:spcPct val="100000"/>
                        </a:lnSpc>
                        <a:spcBef>
                          <a:spcPts val="0"/>
                        </a:spcBef>
                        <a:spcAft>
                          <a:spcPts val="0"/>
                        </a:spcAft>
                        <a:buClr>
                          <a:srgbClr val="000000"/>
                        </a:buClr>
                        <a:buSzPts val="1200"/>
                        <a:buFont typeface="Arial"/>
                        <a:buNone/>
                      </a:pPr>
                      <a:endParaRPr sz="12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When automatic relay take-off judging is used, each swimmer must touch the touch-plate or pad in his/her lane at the end of the course to have finished his/her leg of the relay race</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a:t>Each relay team member shall leave the water immediately upon finishing his/her leg except the last member</a:t>
                      </a:r>
                      <a:endParaRPr sz="1200" u="none" strike="noStrike" cap="none" dirty="0"/>
                    </a:p>
                  </a:txBody>
                  <a:tcPr marL="91450" marR="91450" marT="34300" marB="34300"/>
                </a:tc>
                <a:extLst>
                  <a:ext uri="{0D108BD9-81ED-4DB2-BD59-A6C34878D82A}">
                    <a16:rowId xmlns:a16="http://schemas.microsoft.com/office/drawing/2014/main" val="10002"/>
                  </a:ext>
                </a:extLst>
              </a:tr>
              <a:tr h="12650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t>Take-Offs</a:t>
                      </a:r>
                      <a:endParaRPr sz="1200" u="none" strike="noStrike" cap="none" dirty="0"/>
                    </a:p>
                    <a:p>
                      <a:pPr marL="0" marR="0" lvl="0" indent="0" algn="l" rtl="0">
                        <a:lnSpc>
                          <a:spcPct val="100000"/>
                        </a:lnSpc>
                        <a:spcBef>
                          <a:spcPts val="0"/>
                        </a:spcBef>
                        <a:spcAft>
                          <a:spcPts val="0"/>
                        </a:spcAft>
                        <a:buClr>
                          <a:schemeClr val="dk1"/>
                        </a:buClr>
                        <a:buSzPts val="1200"/>
                        <a:buFont typeface="Arial"/>
                        <a:buNone/>
                      </a:pPr>
                      <a:r>
                        <a:rPr lang="en" sz="1200" u="none" strike="noStrike" cap="none"/>
                        <a:t>101.7.4(F)(G)</a:t>
                      </a:r>
                      <a:endParaRPr sz="1200" u="none" strike="noStrike" cap="none" dirty="0"/>
                    </a:p>
                    <a:p>
                      <a:pPr marL="0" marR="0" lvl="0" indent="0" algn="l" rtl="0">
                        <a:lnSpc>
                          <a:spcPct val="100000"/>
                        </a:lnSpc>
                        <a:spcBef>
                          <a:spcPts val="0"/>
                        </a:spcBef>
                        <a:spcAft>
                          <a:spcPts val="0"/>
                        </a:spcAft>
                        <a:buClr>
                          <a:srgbClr val="000000"/>
                        </a:buClr>
                        <a:buSzPts val="1200"/>
                        <a:buFont typeface="Arial"/>
                        <a:buNone/>
                      </a:pPr>
                      <a:endParaRPr sz="1200" u="none" strike="noStrike" cap="none" dirty="0"/>
                    </a:p>
                  </a:txBody>
                  <a:tcPr marL="91450" marR="91450" marT="34300" marB="34300"/>
                </a:tc>
                <a:tc>
                  <a:txBody>
                    <a:bodyPr/>
                    <a:lstStyle/>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In relay races the team of a swimmer whose feet have lost touch with the starting platform before his/her preceding teammate touches the wall shall be disqualified</a:t>
                      </a:r>
                      <a:endParaRPr sz="1200" u="none" strike="noStrike" cap="none" dirty="0"/>
                    </a:p>
                    <a:p>
                      <a:pPr marL="127000" marR="0" lvl="0" indent="-127000" algn="l" rtl="0">
                        <a:lnSpc>
                          <a:spcPct val="100000"/>
                        </a:lnSpc>
                        <a:spcBef>
                          <a:spcPts val="0"/>
                        </a:spcBef>
                        <a:spcAft>
                          <a:spcPts val="0"/>
                        </a:spcAft>
                        <a:buClr>
                          <a:schemeClr val="dk1"/>
                        </a:buClr>
                        <a:buSzPts val="1100"/>
                        <a:buFont typeface="Arial"/>
                        <a:buChar char="•"/>
                      </a:pPr>
                      <a:r>
                        <a:rPr lang="en" sz="1200" u="none" strike="noStrike" cap="none" dirty="0"/>
                        <a:t>In relay races involving in-the-water starts, the team of a swimmer who has lost touch with the end of the course before his/her preceding teammate touches the wall shall be disqualified, unless the swimmer in default returns to the original starting point at the wall.</a:t>
                      </a:r>
                      <a:endParaRPr sz="1200" u="none" strike="noStrike" cap="none" dirty="0"/>
                    </a:p>
                  </a:txBody>
                  <a:tcPr marL="91450" marR="91450" marT="34300" marB="3430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53483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7"/>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Relay Race</a:t>
            </a:r>
            <a:endParaRPr sz="3200" b="0" i="0" u="none" strike="noStrike" cap="none" dirty="0">
              <a:solidFill>
                <a:schemeClr val="dk1"/>
              </a:solidFill>
              <a:latin typeface="Arial"/>
              <a:ea typeface="Arial"/>
              <a:cs typeface="Arial"/>
              <a:sym typeface="Arial"/>
            </a:endParaRPr>
          </a:p>
        </p:txBody>
      </p:sp>
      <p:sp>
        <p:nvSpPr>
          <p:cNvPr id="350" name="Google Shape;350;p47"/>
          <p:cNvSpPr txBox="1">
            <a:spLocks noGrp="1"/>
          </p:cNvSpPr>
          <p:nvPr>
            <p:ph type="body" idx="1"/>
          </p:nvPr>
        </p:nvSpPr>
        <p:spPr>
          <a:xfrm>
            <a:off x="370825" y="1063225"/>
            <a:ext cx="8229600" cy="33945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64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Medley relay vs individual medley:</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Sequence differs</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a:t>Individual</a:t>
            </a:r>
            <a:r>
              <a:rPr lang="en" sz="2000" b="0" i="0" u="none" strike="noStrike" cap="none">
                <a:solidFill>
                  <a:schemeClr val="dk1"/>
                </a:solidFill>
                <a:latin typeface="Arial"/>
                <a:ea typeface="Arial"/>
                <a:cs typeface="Arial"/>
                <a:sym typeface="Arial"/>
              </a:rPr>
              <a:t> Medley: fly, back, breast, free</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a:t>Medley </a:t>
            </a:r>
            <a:r>
              <a:rPr lang="en" sz="2000" b="0" i="0" u="none" strike="noStrike" cap="none">
                <a:solidFill>
                  <a:schemeClr val="dk1"/>
                </a:solidFill>
                <a:latin typeface="Arial"/>
                <a:ea typeface="Arial"/>
                <a:cs typeface="Arial"/>
                <a:sym typeface="Arial"/>
              </a:rPr>
              <a:t>Relay: back, breast, butterfly, free (alphabetical)</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Free relay</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Early takeoffs: feet leave → hands have touched, ”toes to touch”</a:t>
            </a:r>
            <a:endParaRPr sz="2000" dirty="0"/>
          </a:p>
          <a:p>
            <a:pPr marL="457200" marR="0" lvl="0" indent="-355600" algn="l" rtl="0">
              <a:lnSpc>
                <a:spcPct val="100000"/>
              </a:lnSpc>
              <a:spcBef>
                <a:spcPts val="640"/>
              </a:spcBef>
              <a:spcAft>
                <a:spcPts val="0"/>
              </a:spcAft>
              <a:buClr>
                <a:schemeClr val="dk1"/>
              </a:buClr>
              <a:buSzPts val="2000"/>
              <a:buFont typeface="Arial"/>
              <a:buChar char="•"/>
            </a:pPr>
            <a:r>
              <a:rPr lang="en" sz="2000" b="0" i="0" u="none" strike="noStrike" cap="none">
                <a:solidFill>
                  <a:schemeClr val="dk1"/>
                </a:solidFill>
                <a:latin typeface="Arial"/>
                <a:ea typeface="Arial"/>
                <a:cs typeface="Arial"/>
                <a:sym typeface="Arial"/>
              </a:rPr>
              <a:t>Double confirmation needed for early take off DQ</a:t>
            </a:r>
            <a:endParaRPr sz="2000" b="0" i="0" u="none" strike="noStrike" cap="none" dirty="0">
              <a:solidFill>
                <a:schemeClr val="dk1"/>
              </a:solidFill>
              <a:latin typeface="Arial"/>
              <a:ea typeface="Arial"/>
              <a:cs typeface="Arial"/>
              <a:sym typeface="Arial"/>
            </a:endParaRPr>
          </a:p>
        </p:txBody>
      </p:sp>
      <p:sp>
        <p:nvSpPr>
          <p:cNvPr id="351" name="Google Shape;351;p4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352" name="Google Shape;352;p4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353" name="Google Shape;353;p4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33</a:t>
            </a:fld>
            <a:endParaRPr sz="1200" b="0" i="0" u="none" strike="noStrike" cap="none" dirty="0">
              <a:solidFill>
                <a:srgbClr val="888888"/>
              </a:solidFill>
              <a:latin typeface="Arial"/>
              <a:ea typeface="Arial"/>
              <a:cs typeface="Arial"/>
              <a:sym typeface="Arial"/>
            </a:endParaRPr>
          </a:p>
        </p:txBody>
      </p:sp>
    </p:spTree>
    <p:extLst>
      <p:ext uri="{BB962C8B-B14F-4D97-AF65-F5344CB8AC3E}">
        <p14:creationId xmlns:p14="http://schemas.microsoft.com/office/powerpoint/2010/main" val="1109854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66"/>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Jurisdiction</a:t>
            </a:r>
            <a:endParaRPr sz="3200" b="0" i="0" u="none" strike="noStrike" cap="none" dirty="0">
              <a:solidFill>
                <a:schemeClr val="dk1"/>
              </a:solidFill>
              <a:latin typeface="Arial"/>
              <a:ea typeface="Arial"/>
              <a:cs typeface="Arial"/>
              <a:sym typeface="Arial"/>
            </a:endParaRPr>
          </a:p>
        </p:txBody>
      </p:sp>
      <p:sp>
        <p:nvSpPr>
          <p:cNvPr id="560" name="Google Shape;560;p66"/>
          <p:cNvSpPr txBox="1">
            <a:spLocks noGrp="1"/>
          </p:cNvSpPr>
          <p:nvPr>
            <p:ph type="body" idx="1"/>
          </p:nvPr>
        </p:nvSpPr>
        <p:spPr>
          <a:xfrm>
            <a:off x="358125" y="1063225"/>
            <a:ext cx="8229600" cy="3394500"/>
          </a:xfrm>
          <a:prstGeom prst="rect">
            <a:avLst/>
          </a:prstGeom>
          <a:noFill/>
          <a:ln>
            <a:noFill/>
          </a:ln>
        </p:spPr>
        <p:txBody>
          <a:bodyPr spcFirstLastPara="1" wrap="square" lIns="91425" tIns="45700" rIns="91425" bIns="45700" anchor="t" anchorCtr="0">
            <a:noAutofit/>
          </a:bodyPr>
          <a:lstStyle/>
          <a:p>
            <a:pPr marL="342900" marR="0" lvl="0" indent="-292100" algn="l" rtl="0">
              <a:lnSpc>
                <a:spcPct val="100000"/>
              </a:lnSpc>
              <a:spcBef>
                <a:spcPts val="0"/>
              </a:spcBef>
              <a:spcAft>
                <a:spcPts val="0"/>
              </a:spcAft>
              <a:buClr>
                <a:schemeClr val="dk1"/>
              </a:buClr>
              <a:buSzPts val="2400"/>
              <a:buFont typeface="Arial"/>
              <a:buChar char="●"/>
            </a:pPr>
            <a:r>
              <a:rPr lang="en" sz="2400" b="0" i="0" u="none" strike="noStrike" cap="none" dirty="0">
                <a:solidFill>
                  <a:schemeClr val="dk1"/>
                </a:solidFill>
                <a:latin typeface="Arial"/>
                <a:ea typeface="Arial"/>
                <a:cs typeface="Arial"/>
                <a:sym typeface="Arial"/>
              </a:rPr>
              <a:t>The specific area of the pool that you will be responsible for judging including</a:t>
            </a:r>
            <a:endParaRPr sz="2400" b="0" i="0" u="none" strike="noStrike" cap="none" dirty="0">
              <a:solidFill>
                <a:schemeClr val="dk1"/>
              </a:solidFill>
              <a:latin typeface="Arial"/>
              <a:ea typeface="Arial"/>
              <a:cs typeface="Arial"/>
              <a:sym typeface="Arial"/>
            </a:endParaRPr>
          </a:p>
          <a:p>
            <a:pPr marL="800100" marR="0" lvl="1"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Which lanes and what part of those lanes</a:t>
            </a:r>
            <a:endParaRPr sz="1800" dirty="0"/>
          </a:p>
          <a:p>
            <a:pPr marL="800100" marR="0" lvl="1"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Walkers versus Turn Judges (LC)</a:t>
            </a:r>
            <a:endParaRPr sz="1800" dirty="0"/>
          </a:p>
          <a:p>
            <a:pPr marL="800100" marR="0" lvl="1" indent="-254000" algn="l" rtl="0">
              <a:lnSpc>
                <a:spcPct val="10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15 meter mark</a:t>
            </a:r>
            <a:endParaRPr sz="1800" b="0" i="0" u="none" strike="noStrike" cap="none" dirty="0">
              <a:solidFill>
                <a:schemeClr val="dk1"/>
              </a:solidFill>
              <a:latin typeface="Arial"/>
              <a:ea typeface="Arial"/>
              <a:cs typeface="Arial"/>
              <a:sym typeface="Arial"/>
            </a:endParaRPr>
          </a:p>
          <a:p>
            <a:pPr marL="342900" marR="0" lvl="0" indent="-292100" algn="l" rtl="0">
              <a:lnSpc>
                <a:spcPct val="100000"/>
              </a:lnSpc>
              <a:spcBef>
                <a:spcPts val="640"/>
              </a:spcBef>
              <a:spcAft>
                <a:spcPts val="0"/>
              </a:spcAft>
              <a:buClr>
                <a:schemeClr val="dk1"/>
              </a:buClr>
              <a:buSzPts val="2400"/>
              <a:buFont typeface="Arial"/>
              <a:buChar char="●"/>
            </a:pPr>
            <a:r>
              <a:rPr lang="en" sz="2400" b="0" i="0" u="none" strike="noStrike" cap="none" dirty="0">
                <a:solidFill>
                  <a:schemeClr val="dk1"/>
                </a:solidFill>
                <a:latin typeface="Arial"/>
                <a:ea typeface="Arial"/>
                <a:cs typeface="Arial"/>
                <a:sym typeface="Arial"/>
              </a:rPr>
              <a:t>This will vary from meet to meet </a:t>
            </a:r>
            <a:endParaRPr sz="2400" b="0" i="0" u="none" strike="noStrike" cap="none" dirty="0">
              <a:solidFill>
                <a:schemeClr val="dk1"/>
              </a:solidFill>
              <a:latin typeface="Arial"/>
              <a:ea typeface="Arial"/>
              <a:cs typeface="Arial"/>
              <a:sym typeface="Arial"/>
            </a:endParaRPr>
          </a:p>
          <a:p>
            <a:pPr marL="742950" marR="0" lvl="1" indent="-222250" algn="l" rtl="0">
              <a:lnSpc>
                <a:spcPct val="100000"/>
              </a:lnSpc>
              <a:spcBef>
                <a:spcPts val="56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Short Course 25 yard pool</a:t>
            </a:r>
            <a:endParaRPr sz="1800" b="0" i="0" u="none" strike="noStrike" cap="none" dirty="0">
              <a:solidFill>
                <a:schemeClr val="dk1"/>
              </a:solidFill>
              <a:latin typeface="Arial"/>
              <a:ea typeface="Arial"/>
              <a:cs typeface="Arial"/>
              <a:sym typeface="Arial"/>
            </a:endParaRPr>
          </a:p>
          <a:p>
            <a:pPr marL="742950" marR="0" lvl="1" indent="-222250" algn="l" rtl="0">
              <a:lnSpc>
                <a:spcPct val="100000"/>
              </a:lnSpc>
              <a:spcBef>
                <a:spcPts val="56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Long Course 50 meter pool</a:t>
            </a:r>
            <a:endParaRPr sz="1800" b="0" i="0" u="none" strike="noStrike" cap="none" dirty="0">
              <a:solidFill>
                <a:schemeClr val="dk1"/>
              </a:solidFill>
              <a:latin typeface="Arial"/>
              <a:ea typeface="Arial"/>
              <a:cs typeface="Arial"/>
              <a:sym typeface="Arial"/>
            </a:endParaRPr>
          </a:p>
          <a:p>
            <a:pPr marL="742950" marR="0" lvl="1" indent="-222250" algn="l" rtl="0">
              <a:lnSpc>
                <a:spcPct val="100000"/>
              </a:lnSpc>
              <a:spcBef>
                <a:spcPts val="56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Championship Meet</a:t>
            </a:r>
            <a:endParaRPr sz="1800" b="0" i="0" u="none" strike="noStrike" cap="none" dirty="0">
              <a:solidFill>
                <a:schemeClr val="dk1"/>
              </a:solidFill>
              <a:latin typeface="Arial"/>
              <a:ea typeface="Arial"/>
              <a:cs typeface="Arial"/>
              <a:sym typeface="Arial"/>
            </a:endParaRPr>
          </a:p>
        </p:txBody>
      </p:sp>
      <p:sp>
        <p:nvSpPr>
          <p:cNvPr id="561" name="Google Shape;561;p6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62" name="Google Shape;562;p6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63" name="Google Shape;563;p6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34</a:t>
            </a:fld>
            <a:endParaRPr sz="1200" b="0" i="0" u="none" strike="noStrike" cap="none" dirty="0">
              <a:solidFill>
                <a:srgbClr val="888888"/>
              </a:solidFill>
              <a:latin typeface="Arial"/>
              <a:ea typeface="Arial"/>
              <a:cs typeface="Arial"/>
              <a:sym typeface="Arial"/>
            </a:endParaRPr>
          </a:p>
        </p:txBody>
      </p:sp>
    </p:spTree>
    <p:extLst>
      <p:ext uri="{BB962C8B-B14F-4D97-AF65-F5344CB8AC3E}">
        <p14:creationId xmlns:p14="http://schemas.microsoft.com/office/powerpoint/2010/main" val="2828324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Positioning</a:t>
            </a:r>
          </a:p>
        </p:txBody>
      </p:sp>
      <p:sp>
        <p:nvSpPr>
          <p:cNvPr id="3" name="Text Placeholder 2"/>
          <p:cNvSpPr>
            <a:spLocks noGrp="1"/>
          </p:cNvSpPr>
          <p:nvPr>
            <p:ph type="body" idx="1"/>
          </p:nvPr>
        </p:nvSpPr>
        <p:spPr/>
        <p:txBody>
          <a:bodyPr/>
          <a:lstStyle/>
          <a:p>
            <a:r>
              <a:rPr lang="en-US" sz="2400" dirty="0"/>
              <a:t>All about trying to get the best view of the athletes in your jurisdiction.</a:t>
            </a:r>
          </a:p>
          <a:p>
            <a:pPr lvl="1">
              <a:buSzPct val="60000"/>
              <a:buFont typeface="Courier New" panose="02070309020205020404" pitchFamily="49" charset="0"/>
              <a:buChar char="o"/>
            </a:pPr>
            <a:r>
              <a:rPr lang="en-US" sz="1800" dirty="0"/>
              <a:t>More difficult the more lanes you have to watch</a:t>
            </a:r>
          </a:p>
          <a:p>
            <a:pPr lvl="1">
              <a:buSzPct val="60000"/>
              <a:buFont typeface="Courier New" panose="02070309020205020404" pitchFamily="49" charset="0"/>
              <a:buChar char="o"/>
            </a:pPr>
            <a:r>
              <a:rPr lang="en-US" sz="1800" dirty="0"/>
              <a:t>When there are no restrictions (like starting blocks), don’t be afraid to move around to get that best view</a:t>
            </a:r>
          </a:p>
          <a:p>
            <a:pPr lvl="2">
              <a:buSzPct val="60000"/>
              <a:buFont typeface="Wingdings" panose="05000000000000000000" pitchFamily="2" charset="2"/>
              <a:buChar char="§"/>
            </a:pPr>
            <a:r>
              <a:rPr lang="en-US" sz="1800" dirty="0"/>
              <a:t>Typically easiest on turn end of pool</a:t>
            </a:r>
          </a:p>
          <a:p>
            <a:pPr>
              <a:buSzPct val="100000"/>
              <a:buFont typeface="Arial" panose="020B0604020202020204" pitchFamily="34" charset="0"/>
              <a:buChar char="•"/>
            </a:pPr>
            <a:r>
              <a:rPr lang="en-US" sz="2400" dirty="0"/>
              <a:t>Presentation of some scenarios on easel</a:t>
            </a:r>
          </a:p>
          <a:p>
            <a:endParaRPr lang="en-US" dirty="0"/>
          </a:p>
        </p:txBody>
      </p:sp>
    </p:spTree>
    <p:extLst>
      <p:ext uri="{BB962C8B-B14F-4D97-AF65-F5344CB8AC3E}">
        <p14:creationId xmlns:p14="http://schemas.microsoft.com/office/powerpoint/2010/main" val="469676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9"/>
          <p:cNvSpPr txBox="1">
            <a:spLocks noGrp="1"/>
          </p:cNvSpPr>
          <p:nvPr>
            <p:ph type="title"/>
          </p:nvPr>
        </p:nvSpPr>
        <p:spPr>
          <a:xfrm>
            <a:off x="828240" y="2121581"/>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dirty="0">
                <a:solidFill>
                  <a:schemeClr val="dk1"/>
                </a:solidFill>
                <a:latin typeface="Arial"/>
                <a:ea typeface="Arial"/>
                <a:cs typeface="Arial"/>
                <a:sym typeface="Arial"/>
              </a:rPr>
              <a:t>The Anatomy of a Swim Meet</a:t>
            </a:r>
            <a:endParaRPr sz="2800" b="0" i="0" u="none" strike="noStrike" cap="none" dirty="0">
              <a:solidFill>
                <a:schemeClr val="dk1"/>
              </a:solidFill>
              <a:latin typeface="Arial"/>
              <a:ea typeface="Arial"/>
              <a:cs typeface="Arial"/>
              <a:sym typeface="Arial"/>
            </a:endParaRPr>
          </a:p>
        </p:txBody>
      </p:sp>
      <p:sp>
        <p:nvSpPr>
          <p:cNvPr id="459" name="Google Shape;459;p5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460" name="Google Shape;460;p5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461" name="Google Shape;461;p5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36</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0"/>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4400" b="0" i="0" u="none" strike="noStrike" cap="none">
                <a:solidFill>
                  <a:schemeClr val="dk1"/>
                </a:solidFill>
                <a:latin typeface="Arial"/>
                <a:ea typeface="Arial"/>
                <a:cs typeface="Arial"/>
                <a:sym typeface="Arial"/>
              </a:rPr>
              <a:t>Organization of Officials </a:t>
            </a:r>
            <a:endParaRPr sz="4400" b="0" i="0" u="none" strike="noStrike" cap="none" dirty="0">
              <a:solidFill>
                <a:schemeClr val="dk1"/>
              </a:solidFill>
              <a:latin typeface="Arial"/>
              <a:ea typeface="Arial"/>
              <a:cs typeface="Arial"/>
              <a:sym typeface="Arial"/>
            </a:endParaRPr>
          </a:p>
        </p:txBody>
      </p:sp>
      <p:sp>
        <p:nvSpPr>
          <p:cNvPr id="468" name="Google Shape;468;p6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469" name="Google Shape;469;p6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470" name="Google Shape;470;p6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37</a:t>
            </a:fld>
            <a:endParaRPr sz="1200" b="0" i="0" u="none" strike="noStrike" cap="none" dirty="0">
              <a:solidFill>
                <a:srgbClr val="888888"/>
              </a:solidFill>
              <a:latin typeface="Arial"/>
              <a:ea typeface="Arial"/>
              <a:cs typeface="Arial"/>
              <a:sym typeface="Arial"/>
            </a:endParaRPr>
          </a:p>
        </p:txBody>
      </p:sp>
      <p:grpSp>
        <p:nvGrpSpPr>
          <p:cNvPr id="471" name="Google Shape;471;p60"/>
          <p:cNvGrpSpPr/>
          <p:nvPr/>
        </p:nvGrpSpPr>
        <p:grpSpPr>
          <a:xfrm>
            <a:off x="1083096" y="1719702"/>
            <a:ext cx="6912316" cy="2239782"/>
            <a:chOff x="2364" y="696483"/>
            <a:chExt cx="6912316" cy="2986376"/>
          </a:xfrm>
        </p:grpSpPr>
        <p:sp>
          <p:nvSpPr>
            <p:cNvPr id="472" name="Google Shape;472;p60"/>
            <p:cNvSpPr/>
            <p:nvPr/>
          </p:nvSpPr>
          <p:spPr>
            <a:xfrm>
              <a:off x="5506617" y="2494646"/>
              <a:ext cx="704032" cy="335055"/>
            </a:xfrm>
            <a:custGeom>
              <a:avLst/>
              <a:gdLst/>
              <a:ahLst/>
              <a:cxnLst/>
              <a:rect l="l" t="t" r="r" b="b"/>
              <a:pathLst>
                <a:path w="120000" h="120000" extrusionOk="0">
                  <a:moveTo>
                    <a:pt x="0" y="0"/>
                  </a:moveTo>
                  <a:lnTo>
                    <a:pt x="0" y="81776"/>
                  </a:lnTo>
                  <a:lnTo>
                    <a:pt x="120000" y="81776"/>
                  </a:lnTo>
                  <a:lnTo>
                    <a:pt x="120000" y="120000"/>
                  </a:lnTo>
                </a:path>
              </a:pathLst>
            </a:custGeom>
            <a:noFill/>
            <a:ln w="25400" cap="flat" cmpd="sng">
              <a:solidFill>
                <a:srgbClr val="5B2E5C"/>
              </a:solidFill>
              <a:prstDash val="solid"/>
              <a:round/>
              <a:headEnd type="none" w="sm" len="sm"/>
              <a:tailEnd type="none" w="sm" len="sm"/>
            </a:ln>
          </p:spPr>
        </p:sp>
        <p:sp>
          <p:nvSpPr>
            <p:cNvPr id="473" name="Google Shape;473;p60"/>
            <p:cNvSpPr/>
            <p:nvPr/>
          </p:nvSpPr>
          <p:spPr>
            <a:xfrm>
              <a:off x="4802584" y="2494646"/>
              <a:ext cx="704032" cy="335055"/>
            </a:xfrm>
            <a:custGeom>
              <a:avLst/>
              <a:gdLst/>
              <a:ahLst/>
              <a:cxnLst/>
              <a:rect l="l" t="t" r="r" b="b"/>
              <a:pathLst>
                <a:path w="120000" h="120000" extrusionOk="0">
                  <a:moveTo>
                    <a:pt x="120000" y="0"/>
                  </a:moveTo>
                  <a:lnTo>
                    <a:pt x="120000" y="81776"/>
                  </a:lnTo>
                  <a:lnTo>
                    <a:pt x="0" y="81776"/>
                  </a:lnTo>
                  <a:lnTo>
                    <a:pt x="0" y="120000"/>
                  </a:lnTo>
                </a:path>
              </a:pathLst>
            </a:custGeom>
            <a:noFill/>
            <a:ln w="25400" cap="flat" cmpd="sng">
              <a:solidFill>
                <a:srgbClr val="5B2E5C"/>
              </a:solidFill>
              <a:prstDash val="solid"/>
              <a:round/>
              <a:headEnd type="none" w="sm" len="sm"/>
              <a:tailEnd type="none" w="sm" len="sm"/>
            </a:ln>
          </p:spPr>
        </p:sp>
        <p:sp>
          <p:nvSpPr>
            <p:cNvPr id="474" name="Google Shape;474;p60"/>
            <p:cNvSpPr/>
            <p:nvPr/>
          </p:nvSpPr>
          <p:spPr>
            <a:xfrm>
              <a:off x="3394520" y="1428037"/>
              <a:ext cx="2112097" cy="335055"/>
            </a:xfrm>
            <a:custGeom>
              <a:avLst/>
              <a:gdLst/>
              <a:ahLst/>
              <a:cxnLst/>
              <a:rect l="l" t="t" r="r" b="b"/>
              <a:pathLst>
                <a:path w="120000" h="120000" extrusionOk="0">
                  <a:moveTo>
                    <a:pt x="0" y="0"/>
                  </a:moveTo>
                  <a:lnTo>
                    <a:pt x="0" y="81776"/>
                  </a:lnTo>
                  <a:lnTo>
                    <a:pt x="120000" y="81776"/>
                  </a:lnTo>
                  <a:lnTo>
                    <a:pt x="120000" y="120000"/>
                  </a:lnTo>
                </a:path>
              </a:pathLst>
            </a:custGeom>
            <a:noFill/>
            <a:ln w="25400" cap="flat" cmpd="sng">
              <a:solidFill>
                <a:srgbClr val="4F2850"/>
              </a:solidFill>
              <a:prstDash val="solid"/>
              <a:round/>
              <a:headEnd type="none" w="sm" len="sm"/>
              <a:tailEnd type="none" w="sm" len="sm"/>
            </a:ln>
          </p:spPr>
        </p:sp>
        <p:sp>
          <p:nvSpPr>
            <p:cNvPr id="475" name="Google Shape;475;p60"/>
            <p:cNvSpPr/>
            <p:nvPr/>
          </p:nvSpPr>
          <p:spPr>
            <a:xfrm>
              <a:off x="3348800" y="2494646"/>
              <a:ext cx="91440" cy="335055"/>
            </a:xfrm>
            <a:custGeom>
              <a:avLst/>
              <a:gdLst/>
              <a:ahLst/>
              <a:cxnLst/>
              <a:rect l="l" t="t" r="r" b="b"/>
              <a:pathLst>
                <a:path w="120000" h="120000" extrusionOk="0">
                  <a:moveTo>
                    <a:pt x="60000" y="0"/>
                  </a:moveTo>
                  <a:lnTo>
                    <a:pt x="60000" y="120000"/>
                  </a:lnTo>
                </a:path>
              </a:pathLst>
            </a:custGeom>
            <a:noFill/>
            <a:ln w="25400" cap="flat" cmpd="sng">
              <a:solidFill>
                <a:srgbClr val="5B2E5C"/>
              </a:solidFill>
              <a:prstDash val="solid"/>
              <a:round/>
              <a:headEnd type="none" w="sm" len="sm"/>
              <a:tailEnd type="none" w="sm" len="sm"/>
            </a:ln>
          </p:spPr>
        </p:sp>
        <p:sp>
          <p:nvSpPr>
            <p:cNvPr id="476" name="Google Shape;476;p60"/>
            <p:cNvSpPr/>
            <p:nvPr/>
          </p:nvSpPr>
          <p:spPr>
            <a:xfrm>
              <a:off x="3348800" y="1428037"/>
              <a:ext cx="91440" cy="335055"/>
            </a:xfrm>
            <a:custGeom>
              <a:avLst/>
              <a:gdLst/>
              <a:ahLst/>
              <a:cxnLst/>
              <a:rect l="l" t="t" r="r" b="b"/>
              <a:pathLst>
                <a:path w="120000" h="120000" extrusionOk="0">
                  <a:moveTo>
                    <a:pt x="60000" y="0"/>
                  </a:moveTo>
                  <a:lnTo>
                    <a:pt x="60000" y="120000"/>
                  </a:lnTo>
                </a:path>
              </a:pathLst>
            </a:custGeom>
            <a:noFill/>
            <a:ln w="25400" cap="flat" cmpd="sng">
              <a:solidFill>
                <a:srgbClr val="4F2850"/>
              </a:solidFill>
              <a:prstDash val="solid"/>
              <a:round/>
              <a:headEnd type="none" w="sm" len="sm"/>
              <a:tailEnd type="none" w="sm" len="sm"/>
            </a:ln>
          </p:spPr>
        </p:sp>
        <p:sp>
          <p:nvSpPr>
            <p:cNvPr id="477" name="Google Shape;477;p60"/>
            <p:cNvSpPr/>
            <p:nvPr/>
          </p:nvSpPr>
          <p:spPr>
            <a:xfrm>
              <a:off x="1282423" y="2494646"/>
              <a:ext cx="704032" cy="335055"/>
            </a:xfrm>
            <a:custGeom>
              <a:avLst/>
              <a:gdLst/>
              <a:ahLst/>
              <a:cxnLst/>
              <a:rect l="l" t="t" r="r" b="b"/>
              <a:pathLst>
                <a:path w="120000" h="120000" extrusionOk="0">
                  <a:moveTo>
                    <a:pt x="0" y="0"/>
                  </a:moveTo>
                  <a:lnTo>
                    <a:pt x="0" y="81776"/>
                  </a:lnTo>
                  <a:lnTo>
                    <a:pt x="120000" y="81776"/>
                  </a:lnTo>
                  <a:lnTo>
                    <a:pt x="120000" y="120000"/>
                  </a:lnTo>
                </a:path>
              </a:pathLst>
            </a:custGeom>
            <a:noFill/>
            <a:ln w="25400" cap="flat" cmpd="sng">
              <a:solidFill>
                <a:srgbClr val="5B2E5C"/>
              </a:solidFill>
              <a:prstDash val="solid"/>
              <a:round/>
              <a:headEnd type="none" w="sm" len="sm"/>
              <a:tailEnd type="none" w="sm" len="sm"/>
            </a:ln>
          </p:spPr>
        </p:sp>
        <p:sp>
          <p:nvSpPr>
            <p:cNvPr id="478" name="Google Shape;478;p60"/>
            <p:cNvSpPr/>
            <p:nvPr/>
          </p:nvSpPr>
          <p:spPr>
            <a:xfrm>
              <a:off x="578390" y="2494646"/>
              <a:ext cx="704032" cy="335055"/>
            </a:xfrm>
            <a:custGeom>
              <a:avLst/>
              <a:gdLst/>
              <a:ahLst/>
              <a:cxnLst/>
              <a:rect l="l" t="t" r="r" b="b"/>
              <a:pathLst>
                <a:path w="120000" h="120000" extrusionOk="0">
                  <a:moveTo>
                    <a:pt x="120000" y="0"/>
                  </a:moveTo>
                  <a:lnTo>
                    <a:pt x="120000" y="81776"/>
                  </a:lnTo>
                  <a:lnTo>
                    <a:pt x="0" y="81776"/>
                  </a:lnTo>
                  <a:lnTo>
                    <a:pt x="0" y="120000"/>
                  </a:lnTo>
                </a:path>
              </a:pathLst>
            </a:custGeom>
            <a:noFill/>
            <a:ln w="25400" cap="flat" cmpd="sng">
              <a:solidFill>
                <a:srgbClr val="5B2E5C"/>
              </a:solidFill>
              <a:prstDash val="solid"/>
              <a:round/>
              <a:headEnd type="none" w="sm" len="sm"/>
              <a:tailEnd type="none" w="sm" len="sm"/>
            </a:ln>
          </p:spPr>
        </p:sp>
        <p:sp>
          <p:nvSpPr>
            <p:cNvPr id="479" name="Google Shape;479;p60"/>
            <p:cNvSpPr/>
            <p:nvPr/>
          </p:nvSpPr>
          <p:spPr>
            <a:xfrm>
              <a:off x="1282423" y="1428037"/>
              <a:ext cx="2112097" cy="335055"/>
            </a:xfrm>
            <a:custGeom>
              <a:avLst/>
              <a:gdLst/>
              <a:ahLst/>
              <a:cxnLst/>
              <a:rect l="l" t="t" r="r" b="b"/>
              <a:pathLst>
                <a:path w="120000" h="120000" extrusionOk="0">
                  <a:moveTo>
                    <a:pt x="120000" y="0"/>
                  </a:moveTo>
                  <a:lnTo>
                    <a:pt x="120000" y="81776"/>
                  </a:lnTo>
                  <a:lnTo>
                    <a:pt x="0" y="81776"/>
                  </a:lnTo>
                  <a:lnTo>
                    <a:pt x="0" y="120000"/>
                  </a:lnTo>
                </a:path>
              </a:pathLst>
            </a:custGeom>
            <a:noFill/>
            <a:ln w="25400" cap="flat" cmpd="sng">
              <a:solidFill>
                <a:srgbClr val="4F2850"/>
              </a:solidFill>
              <a:prstDash val="solid"/>
              <a:round/>
              <a:headEnd type="none" w="sm" len="sm"/>
              <a:tailEnd type="none" w="sm" len="sm"/>
            </a:ln>
          </p:spPr>
        </p:sp>
        <p:sp>
          <p:nvSpPr>
            <p:cNvPr id="480" name="Google Shape;480;p60"/>
            <p:cNvSpPr/>
            <p:nvPr/>
          </p:nvSpPr>
          <p:spPr>
            <a:xfrm>
              <a:off x="2818493" y="696483"/>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1" name="Google Shape;481;p60"/>
            <p:cNvSpPr/>
            <p:nvPr/>
          </p:nvSpPr>
          <p:spPr>
            <a:xfrm>
              <a:off x="2946499" y="818088"/>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2" name="Google Shape;482;p60"/>
            <p:cNvSpPr txBox="1"/>
            <p:nvPr/>
          </p:nvSpPr>
          <p:spPr>
            <a:xfrm>
              <a:off x="2967925" y="839514"/>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Meet Referee (MR)</a:t>
              </a:r>
              <a:endParaRPr sz="1400" b="0" i="0" u="none" strike="noStrike" cap="none" dirty="0">
                <a:solidFill>
                  <a:srgbClr val="000000"/>
                </a:solidFill>
                <a:latin typeface="Arial"/>
                <a:ea typeface="Arial"/>
                <a:cs typeface="Arial"/>
                <a:sym typeface="Arial"/>
              </a:endParaRPr>
            </a:p>
          </p:txBody>
        </p:sp>
        <p:sp>
          <p:nvSpPr>
            <p:cNvPr id="483" name="Google Shape;483;p60"/>
            <p:cNvSpPr/>
            <p:nvPr/>
          </p:nvSpPr>
          <p:spPr>
            <a:xfrm>
              <a:off x="706396" y="1763092"/>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4" name="Google Shape;484;p60"/>
            <p:cNvSpPr/>
            <p:nvPr/>
          </p:nvSpPr>
          <p:spPr>
            <a:xfrm>
              <a:off x="834402" y="1884697"/>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5" name="Google Shape;485;p60"/>
            <p:cNvSpPr txBox="1"/>
            <p:nvPr/>
          </p:nvSpPr>
          <p:spPr>
            <a:xfrm>
              <a:off x="855828" y="1906123"/>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Head Starter</a:t>
              </a:r>
              <a:endParaRPr sz="1400" b="0" i="0" u="none" strike="noStrike" cap="none" dirty="0">
                <a:solidFill>
                  <a:srgbClr val="000000"/>
                </a:solidFill>
                <a:latin typeface="Arial"/>
                <a:ea typeface="Arial"/>
                <a:cs typeface="Arial"/>
                <a:sym typeface="Arial"/>
              </a:endParaRPr>
            </a:p>
          </p:txBody>
        </p:sp>
        <p:sp>
          <p:nvSpPr>
            <p:cNvPr id="486" name="Google Shape;486;p60"/>
            <p:cNvSpPr/>
            <p:nvPr/>
          </p:nvSpPr>
          <p:spPr>
            <a:xfrm>
              <a:off x="2364" y="2829701"/>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7" name="Google Shape;487;p60"/>
            <p:cNvSpPr/>
            <p:nvPr/>
          </p:nvSpPr>
          <p:spPr>
            <a:xfrm>
              <a:off x="130370" y="2951306"/>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8" name="Google Shape;488;p60"/>
            <p:cNvSpPr txBox="1"/>
            <p:nvPr/>
          </p:nvSpPr>
          <p:spPr>
            <a:xfrm>
              <a:off x="151796" y="2972732"/>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Deck Referees</a:t>
              </a:r>
              <a:endParaRPr sz="1400" b="0" i="0" u="none" strike="noStrike" cap="none" dirty="0">
                <a:solidFill>
                  <a:srgbClr val="000000"/>
                </a:solidFill>
                <a:latin typeface="Arial"/>
                <a:ea typeface="Arial"/>
                <a:cs typeface="Arial"/>
                <a:sym typeface="Arial"/>
              </a:endParaRPr>
            </a:p>
            <a:p>
              <a:pPr marL="0" marR="0" lvl="0" indent="0" algn="ctr" rtl="0">
                <a:lnSpc>
                  <a:spcPct val="90000"/>
                </a:lnSpc>
                <a:spcBef>
                  <a:spcPts val="385"/>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(DR)</a:t>
              </a:r>
              <a:endParaRPr sz="1400" b="0" i="0" u="none" strike="noStrike" cap="none" dirty="0">
                <a:solidFill>
                  <a:srgbClr val="000000"/>
                </a:solidFill>
                <a:latin typeface="Arial"/>
                <a:ea typeface="Arial"/>
                <a:cs typeface="Arial"/>
                <a:sym typeface="Arial"/>
              </a:endParaRPr>
            </a:p>
          </p:txBody>
        </p:sp>
        <p:sp>
          <p:nvSpPr>
            <p:cNvPr id="489" name="Google Shape;489;p60"/>
            <p:cNvSpPr/>
            <p:nvPr/>
          </p:nvSpPr>
          <p:spPr>
            <a:xfrm>
              <a:off x="1410428" y="2829701"/>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0" name="Google Shape;490;p60"/>
            <p:cNvSpPr/>
            <p:nvPr/>
          </p:nvSpPr>
          <p:spPr>
            <a:xfrm>
              <a:off x="1538434" y="2951306"/>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1" name="Google Shape;491;p60"/>
            <p:cNvSpPr txBox="1"/>
            <p:nvPr/>
          </p:nvSpPr>
          <p:spPr>
            <a:xfrm>
              <a:off x="1559860" y="2972732"/>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Deck Starters (SR)</a:t>
              </a:r>
              <a:endParaRPr sz="1400" b="0" i="0" u="none" strike="noStrike" cap="none" dirty="0">
                <a:solidFill>
                  <a:srgbClr val="000000"/>
                </a:solidFill>
                <a:latin typeface="Arial"/>
                <a:ea typeface="Arial"/>
                <a:cs typeface="Arial"/>
                <a:sym typeface="Arial"/>
              </a:endParaRPr>
            </a:p>
          </p:txBody>
        </p:sp>
        <p:sp>
          <p:nvSpPr>
            <p:cNvPr id="492" name="Google Shape;492;p60"/>
            <p:cNvSpPr/>
            <p:nvPr/>
          </p:nvSpPr>
          <p:spPr>
            <a:xfrm>
              <a:off x="2818493" y="1763092"/>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3" name="Google Shape;493;p60"/>
            <p:cNvSpPr/>
            <p:nvPr/>
          </p:nvSpPr>
          <p:spPr>
            <a:xfrm>
              <a:off x="2946499" y="1884697"/>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4" name="Google Shape;494;p60"/>
            <p:cNvSpPr txBox="1"/>
            <p:nvPr/>
          </p:nvSpPr>
          <p:spPr>
            <a:xfrm>
              <a:off x="2967925" y="1906123"/>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Admin Referee (AR) OR Admin Official (AO)</a:t>
              </a:r>
              <a:endParaRPr sz="1400" b="0" i="0" u="none" strike="noStrike" cap="none" dirty="0">
                <a:solidFill>
                  <a:srgbClr val="000000"/>
                </a:solidFill>
                <a:latin typeface="Arial"/>
                <a:ea typeface="Arial"/>
                <a:cs typeface="Arial"/>
                <a:sym typeface="Arial"/>
              </a:endParaRPr>
            </a:p>
          </p:txBody>
        </p:sp>
        <p:sp>
          <p:nvSpPr>
            <p:cNvPr id="495" name="Google Shape;495;p60"/>
            <p:cNvSpPr/>
            <p:nvPr/>
          </p:nvSpPr>
          <p:spPr>
            <a:xfrm>
              <a:off x="2818493" y="2829701"/>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6" name="Google Shape;496;p60"/>
            <p:cNvSpPr/>
            <p:nvPr/>
          </p:nvSpPr>
          <p:spPr>
            <a:xfrm>
              <a:off x="2946499" y="2951306"/>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7" name="Google Shape;497;p60"/>
            <p:cNvSpPr txBox="1"/>
            <p:nvPr/>
          </p:nvSpPr>
          <p:spPr>
            <a:xfrm>
              <a:off x="2967925" y="2972732"/>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Assistant Admin</a:t>
              </a:r>
              <a:endParaRPr sz="1400" b="0" i="0" u="none" strike="noStrike" cap="none" dirty="0">
                <a:solidFill>
                  <a:srgbClr val="000000"/>
                </a:solidFill>
                <a:latin typeface="Arial"/>
                <a:ea typeface="Arial"/>
                <a:cs typeface="Arial"/>
                <a:sym typeface="Arial"/>
              </a:endParaRPr>
            </a:p>
          </p:txBody>
        </p:sp>
        <p:sp>
          <p:nvSpPr>
            <p:cNvPr id="498" name="Google Shape;498;p60"/>
            <p:cNvSpPr/>
            <p:nvPr/>
          </p:nvSpPr>
          <p:spPr>
            <a:xfrm>
              <a:off x="4930590" y="1763092"/>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9" name="Google Shape;499;p60"/>
            <p:cNvSpPr/>
            <p:nvPr/>
          </p:nvSpPr>
          <p:spPr>
            <a:xfrm>
              <a:off x="5058596" y="1884697"/>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0" name="Google Shape;500;p60"/>
            <p:cNvSpPr txBox="1"/>
            <p:nvPr/>
          </p:nvSpPr>
          <p:spPr>
            <a:xfrm>
              <a:off x="5080022" y="1906123"/>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Chief Judge (CJ)</a:t>
              </a:r>
              <a:endParaRPr sz="1400" b="0" i="0" u="none" strike="noStrike" cap="none" dirty="0">
                <a:solidFill>
                  <a:srgbClr val="000000"/>
                </a:solidFill>
                <a:latin typeface="Arial"/>
                <a:ea typeface="Arial"/>
                <a:cs typeface="Arial"/>
                <a:sym typeface="Arial"/>
              </a:endParaRPr>
            </a:p>
          </p:txBody>
        </p:sp>
        <p:sp>
          <p:nvSpPr>
            <p:cNvPr id="501" name="Google Shape;501;p60"/>
            <p:cNvSpPr/>
            <p:nvPr/>
          </p:nvSpPr>
          <p:spPr>
            <a:xfrm>
              <a:off x="4226558" y="2829701"/>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2" name="Google Shape;502;p60"/>
            <p:cNvSpPr/>
            <p:nvPr/>
          </p:nvSpPr>
          <p:spPr>
            <a:xfrm>
              <a:off x="4354564" y="2951306"/>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3" name="Google Shape;503;p60"/>
            <p:cNvSpPr txBox="1"/>
            <p:nvPr/>
          </p:nvSpPr>
          <p:spPr>
            <a:xfrm>
              <a:off x="4375990" y="2972732"/>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Assistant Chief Judges (ACJ)</a:t>
              </a:r>
              <a:endParaRPr sz="1400" b="0" i="0" u="none" strike="noStrike" cap="none" dirty="0">
                <a:solidFill>
                  <a:srgbClr val="000000"/>
                </a:solidFill>
                <a:latin typeface="Arial"/>
                <a:ea typeface="Arial"/>
                <a:cs typeface="Arial"/>
                <a:sym typeface="Arial"/>
              </a:endParaRPr>
            </a:p>
          </p:txBody>
        </p:sp>
        <p:sp>
          <p:nvSpPr>
            <p:cNvPr id="504" name="Google Shape;504;p60"/>
            <p:cNvSpPr/>
            <p:nvPr/>
          </p:nvSpPr>
          <p:spPr>
            <a:xfrm>
              <a:off x="5634622" y="2829701"/>
              <a:ext cx="1152052" cy="731553"/>
            </a:xfrm>
            <a:prstGeom prst="roundRect">
              <a:avLst>
                <a:gd name="adj" fmla="val 10000"/>
              </a:avLst>
            </a:prstGeom>
            <a:gradFill>
              <a:gsLst>
                <a:gs pos="0">
                  <a:srgbClr val="6B2B6D"/>
                </a:gs>
                <a:gs pos="100000">
                  <a:srgbClr val="CFB3CF"/>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5" name="Google Shape;505;p60"/>
            <p:cNvSpPr/>
            <p:nvPr/>
          </p:nvSpPr>
          <p:spPr>
            <a:xfrm>
              <a:off x="5762628" y="2951306"/>
              <a:ext cx="1152052" cy="731553"/>
            </a:xfrm>
            <a:prstGeom prst="roundRect">
              <a:avLst>
                <a:gd name="adj" fmla="val 10000"/>
              </a:avLst>
            </a:prstGeom>
            <a:solidFill>
              <a:schemeClr val="lt1">
                <a:alpha val="89411"/>
              </a:schemeClr>
            </a:solidFill>
            <a:ln w="9525" cap="flat" cmpd="sng">
              <a:solidFill>
                <a:srgbClr val="643366"/>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6" name="Google Shape;506;p60"/>
            <p:cNvSpPr txBox="1"/>
            <p:nvPr/>
          </p:nvSpPr>
          <p:spPr>
            <a:xfrm>
              <a:off x="5784054" y="2972732"/>
              <a:ext cx="1109200" cy="688701"/>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1100" b="0" i="0" u="none" strike="noStrike" cap="none">
                  <a:solidFill>
                    <a:schemeClr val="dk1"/>
                  </a:solidFill>
                  <a:latin typeface="Arial"/>
                  <a:ea typeface="Arial"/>
                  <a:cs typeface="Arial"/>
                  <a:sym typeface="Arial"/>
                </a:rPr>
                <a:t>Stroke and Turn Judges (S&amp;T)</a:t>
              </a:r>
              <a:endParaRPr sz="14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1"/>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The Professional S&amp;T Official</a:t>
            </a:r>
            <a:endParaRPr sz="2800" b="0" i="0" u="none" strike="noStrike" cap="none" dirty="0">
              <a:solidFill>
                <a:schemeClr val="dk1"/>
              </a:solidFill>
              <a:latin typeface="Arial"/>
              <a:ea typeface="Arial"/>
              <a:cs typeface="Arial"/>
              <a:sym typeface="Arial"/>
            </a:endParaRPr>
          </a:p>
        </p:txBody>
      </p:sp>
      <p:sp>
        <p:nvSpPr>
          <p:cNvPr id="513" name="Google Shape;513;p6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Timely arrival </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Appropriate attire </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Professionalism</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Interaction with other volunteers</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Just like swimmers, becoming a good official takes work/experience</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000" b="0" i="0" u="none" strike="noStrike" cap="none" dirty="0">
                <a:solidFill>
                  <a:schemeClr val="dk1"/>
                </a:solidFill>
                <a:latin typeface="Arial"/>
                <a:ea typeface="Arial"/>
                <a:cs typeface="Arial"/>
                <a:sym typeface="Arial"/>
              </a:rPr>
              <a:t>Be aware of your behavior even when not officiating</a:t>
            </a:r>
            <a:endParaRPr sz="2000" b="0" i="0" u="none" strike="noStrike" cap="none" dirty="0">
              <a:solidFill>
                <a:schemeClr val="dk1"/>
              </a:solidFill>
              <a:latin typeface="Arial"/>
              <a:ea typeface="Arial"/>
              <a:cs typeface="Arial"/>
              <a:sym typeface="Arial"/>
            </a:endParaRPr>
          </a:p>
          <a:p>
            <a:pPr marL="457200" marR="0" lvl="1" indent="0" algn="l" rtl="0">
              <a:lnSpc>
                <a:spcPct val="100000"/>
              </a:lnSpc>
              <a:spcBef>
                <a:spcPts val="480"/>
              </a:spcBef>
              <a:spcAft>
                <a:spcPts val="0"/>
              </a:spcAft>
              <a:buClr>
                <a:schemeClr val="dk1"/>
              </a:buClr>
              <a:buSzPts val="2800"/>
              <a:buFont typeface="Arial"/>
              <a:buNone/>
            </a:pPr>
            <a:endParaRPr sz="2400" b="0" i="0" u="none" strike="noStrike" cap="none" dirty="0">
              <a:solidFill>
                <a:schemeClr val="dk1"/>
              </a:solidFill>
              <a:latin typeface="Arial"/>
              <a:ea typeface="Arial"/>
              <a:cs typeface="Arial"/>
              <a:sym typeface="Arial"/>
            </a:endParaRPr>
          </a:p>
          <a:p>
            <a:pPr marL="457200" marR="0" lvl="1" indent="0" algn="l" rtl="0">
              <a:lnSpc>
                <a:spcPct val="100000"/>
              </a:lnSpc>
              <a:spcBef>
                <a:spcPts val="480"/>
              </a:spcBef>
              <a:spcAft>
                <a:spcPts val="0"/>
              </a:spcAft>
              <a:buClr>
                <a:schemeClr val="dk1"/>
              </a:buClr>
              <a:buSzPts val="2800"/>
              <a:buFont typeface="Arial"/>
              <a:buNone/>
            </a:pPr>
            <a:endParaRPr sz="2400" b="0" i="0" u="none" strike="noStrike" cap="none" dirty="0">
              <a:solidFill>
                <a:schemeClr val="dk1"/>
              </a:solidFill>
              <a:latin typeface="Arial"/>
              <a:ea typeface="Arial"/>
              <a:cs typeface="Arial"/>
              <a:sym typeface="Arial"/>
            </a:endParaRPr>
          </a:p>
        </p:txBody>
      </p:sp>
      <p:sp>
        <p:nvSpPr>
          <p:cNvPr id="514" name="Google Shape;514;p6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15" name="Google Shape;515;p6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16" name="Google Shape;516;p6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38</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2"/>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When you arrive</a:t>
            </a:r>
            <a:endParaRPr sz="3200" b="0" i="0" u="none" strike="noStrike" cap="none" dirty="0">
              <a:solidFill>
                <a:srgbClr val="FF0000"/>
              </a:solidFill>
              <a:latin typeface="Arial"/>
              <a:ea typeface="Arial"/>
              <a:cs typeface="Arial"/>
              <a:sym typeface="Arial"/>
            </a:endParaRPr>
          </a:p>
        </p:txBody>
      </p:sp>
      <p:sp>
        <p:nvSpPr>
          <p:cNvPr id="523" name="Google Shape;523;p62"/>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139700" algn="l" rtl="0">
              <a:lnSpc>
                <a:spcPct val="100000"/>
              </a:lnSpc>
              <a:spcBef>
                <a:spcPts val="0"/>
              </a:spcBef>
              <a:spcAft>
                <a:spcPts val="0"/>
              </a:spcAft>
              <a:buClr>
                <a:schemeClr val="dk1"/>
              </a:buClr>
              <a:buSzPts val="3200"/>
              <a:buFont typeface="Arial"/>
              <a:buNone/>
            </a:pP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Check in with CJ or Meet Referee</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Sign in, make sure you bring your credentials and they are up to date (Deck Pass OK)</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Confirm the time and location of the Official’s Meeting</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If applicable, take care of your family first so you can ….</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Be on time for the official’s meeting!</a:t>
            </a:r>
            <a:endParaRPr sz="2400" b="0" i="0" u="none" strike="noStrike" cap="none" dirty="0">
              <a:solidFill>
                <a:schemeClr val="dk1"/>
              </a:solidFill>
              <a:latin typeface="Arial"/>
              <a:ea typeface="Arial"/>
              <a:cs typeface="Arial"/>
              <a:sym typeface="Arial"/>
            </a:endParaRPr>
          </a:p>
        </p:txBody>
      </p:sp>
      <p:sp>
        <p:nvSpPr>
          <p:cNvPr id="524" name="Google Shape;524;p6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25" name="Google Shape;525;p6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26" name="Google Shape;526;p6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39</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828240" y="2121581"/>
            <a:ext cx="7387185"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3600" b="0" i="0" u="none" strike="noStrike" cap="none">
                <a:solidFill>
                  <a:schemeClr val="dk1"/>
                </a:solidFill>
                <a:latin typeface="Arial"/>
                <a:ea typeface="Arial"/>
                <a:cs typeface="Arial"/>
                <a:sym typeface="Arial"/>
              </a:rPr>
              <a:t>Why Officiate?</a:t>
            </a:r>
            <a:endParaRPr sz="3600" b="0" i="0" u="none" strike="noStrike" cap="none" dirty="0">
              <a:solidFill>
                <a:schemeClr val="dk1"/>
              </a:solidFill>
              <a:latin typeface="Arial"/>
              <a:ea typeface="Arial"/>
              <a:cs typeface="Arial"/>
              <a:sym typeface="Arial"/>
            </a:endParaRPr>
          </a:p>
        </p:txBody>
      </p:sp>
      <p:sp>
        <p:nvSpPr>
          <p:cNvPr id="163" name="Google Shape;163;p2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164" name="Google Shape;164;p2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65" name="Google Shape;165;p2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63"/>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The Officials’ meeting</a:t>
            </a:r>
            <a:endParaRPr sz="3200" b="0" i="0" u="none" strike="noStrike" cap="none" dirty="0">
              <a:solidFill>
                <a:schemeClr val="dk1"/>
              </a:solidFill>
              <a:latin typeface="Arial"/>
              <a:ea typeface="Arial"/>
              <a:cs typeface="Arial"/>
              <a:sym typeface="Arial"/>
            </a:endParaRPr>
          </a:p>
        </p:txBody>
      </p:sp>
      <p:sp>
        <p:nvSpPr>
          <p:cNvPr id="532" name="Google Shape;532;p6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139700" algn="l" rtl="0">
              <a:lnSpc>
                <a:spcPct val="100000"/>
              </a:lnSpc>
              <a:spcBef>
                <a:spcPts val="0"/>
              </a:spcBef>
              <a:spcAft>
                <a:spcPts val="0"/>
              </a:spcAft>
              <a:buClr>
                <a:schemeClr val="dk1"/>
              </a:buClr>
              <a:buSzPts val="3200"/>
              <a:buFont typeface="Arial"/>
              <a:buNone/>
            </a:pPr>
            <a:endParaRPr sz="2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a:solidFill>
                  <a:schemeClr val="dk1"/>
                </a:solidFill>
                <a:latin typeface="Arial"/>
                <a:ea typeface="Arial"/>
                <a:cs typeface="Arial"/>
                <a:sym typeface="Arial"/>
              </a:rPr>
              <a:t>Meet the senior and other officials for the meet</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a:solidFill>
                  <a:schemeClr val="dk1"/>
                </a:solidFill>
                <a:latin typeface="Arial"/>
                <a:ea typeface="Arial"/>
                <a:cs typeface="Arial"/>
                <a:sym typeface="Arial"/>
              </a:rPr>
              <a:t>Learn how this meet is going to run</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a:solidFill>
                  <a:schemeClr val="dk1"/>
                </a:solidFill>
                <a:latin typeface="Arial"/>
                <a:ea typeface="Arial"/>
                <a:cs typeface="Arial"/>
                <a:sym typeface="Arial"/>
              </a:rPr>
              <a:t>Learn what team you will be assigned to</a:t>
            </a:r>
            <a:endParaRPr sz="24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Arial"/>
              <a:buChar char="•"/>
            </a:pPr>
            <a:r>
              <a:rPr lang="en" sz="2400" b="0" i="0" u="none" strike="noStrike" cap="none">
                <a:solidFill>
                  <a:schemeClr val="dk1"/>
                </a:solidFill>
                <a:latin typeface="Arial"/>
                <a:ea typeface="Arial"/>
                <a:cs typeface="Arial"/>
                <a:sym typeface="Arial"/>
              </a:rPr>
              <a:t>Review stroke and turn rules</a:t>
            </a:r>
            <a:endParaRPr sz="2400" b="0" i="0" u="none" strike="noStrike" cap="none" dirty="0">
              <a:solidFill>
                <a:schemeClr val="dk1"/>
              </a:solidFill>
              <a:latin typeface="Arial"/>
              <a:ea typeface="Arial"/>
              <a:cs typeface="Arial"/>
              <a:sym typeface="Arial"/>
            </a:endParaRPr>
          </a:p>
        </p:txBody>
      </p:sp>
      <p:sp>
        <p:nvSpPr>
          <p:cNvPr id="533" name="Google Shape;533;p6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34" name="Google Shape;534;p6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35" name="Google Shape;535;p6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40</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4"/>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Things you will learn at the meeting</a:t>
            </a:r>
            <a:endParaRPr sz="4400" b="0" i="0" u="none" strike="noStrike" cap="none" dirty="0">
              <a:solidFill>
                <a:schemeClr val="dk1"/>
              </a:solidFill>
              <a:latin typeface="Arial"/>
              <a:ea typeface="Arial"/>
              <a:cs typeface="Arial"/>
              <a:sym typeface="Arial"/>
            </a:endParaRPr>
          </a:p>
        </p:txBody>
      </p:sp>
      <p:sp>
        <p:nvSpPr>
          <p:cNvPr id="541" name="Google Shape;541;p6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a:solidFill>
                  <a:schemeClr val="dk1"/>
                </a:solidFill>
                <a:latin typeface="Arial"/>
                <a:ea typeface="Arial"/>
                <a:cs typeface="Arial"/>
                <a:sym typeface="Arial"/>
              </a:rPr>
              <a:t>Pool deck orientation:</a:t>
            </a:r>
            <a:endParaRPr sz="24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Where things are – First Aid, Hospitality, rest rooms, etc.</a:t>
            </a:r>
            <a:endParaRPr sz="24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Expectations for the meet – Timeline, jurisdictions, pool setup, and overall staffing</a:t>
            </a:r>
            <a:endParaRPr sz="24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560"/>
              </a:spcBef>
              <a:spcAft>
                <a:spcPts val="0"/>
              </a:spcAft>
              <a:buClr>
                <a:schemeClr val="dk1"/>
              </a:buClr>
              <a:buSzPts val="2800"/>
              <a:buFont typeface="Arial"/>
              <a:buChar char="–"/>
            </a:pPr>
            <a:r>
              <a:rPr lang="en" sz="2400" b="0" i="0" u="none" strike="noStrike" cap="none">
                <a:solidFill>
                  <a:schemeClr val="dk1"/>
                </a:solidFill>
                <a:latin typeface="Arial"/>
                <a:ea typeface="Arial"/>
                <a:cs typeface="Arial"/>
                <a:sym typeface="Arial"/>
              </a:rPr>
              <a:t>Any special considerations or other information, issues will be conveyed here</a:t>
            </a:r>
            <a:endParaRPr sz="2400" b="0" i="0" u="none" strike="noStrike" cap="none" dirty="0">
              <a:solidFill>
                <a:schemeClr val="dk1"/>
              </a:solidFill>
              <a:latin typeface="Arial"/>
              <a:ea typeface="Arial"/>
              <a:cs typeface="Arial"/>
              <a:sym typeface="Arial"/>
            </a:endParaRPr>
          </a:p>
          <a:p>
            <a:pPr marL="457200" marR="0" lvl="1" indent="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
        <p:nvSpPr>
          <p:cNvPr id="542" name="Google Shape;542;p6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43" name="Google Shape;543;p6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44" name="Google Shape;544;p6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41</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65"/>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More things you will get at the meeting</a:t>
            </a:r>
            <a:endParaRPr sz="4400" b="0" i="0" u="none" strike="noStrike" cap="none" dirty="0">
              <a:solidFill>
                <a:schemeClr val="dk1"/>
              </a:solidFill>
              <a:latin typeface="Arial"/>
              <a:ea typeface="Arial"/>
              <a:cs typeface="Arial"/>
              <a:sym typeface="Arial"/>
            </a:endParaRPr>
          </a:p>
        </p:txBody>
      </p:sp>
      <p:sp>
        <p:nvSpPr>
          <p:cNvPr id="550" name="Google Shape;550;p65"/>
          <p:cNvSpPr txBox="1">
            <a:spLocks noGrp="1"/>
          </p:cNvSpPr>
          <p:nvPr>
            <p:ph type="body" idx="1"/>
          </p:nvPr>
        </p:nvSpPr>
        <p:spPr>
          <a:xfrm>
            <a:off x="457200" y="1059528"/>
            <a:ext cx="8229600" cy="3394472"/>
          </a:xfrm>
          <a:prstGeom prst="rect">
            <a:avLst/>
          </a:prstGeom>
          <a:noFill/>
          <a:ln>
            <a:noFill/>
          </a:ln>
        </p:spPr>
        <p:txBody>
          <a:bodyPr spcFirstLastPara="1" wrap="square" lIns="91425" tIns="45700" rIns="91425" bIns="45700" anchor="t" anchorCtr="0">
            <a:noAutofit/>
          </a:bodyPr>
          <a:lstStyle/>
          <a:p>
            <a:pPr marL="342900" marR="0" lvl="0" indent="-254000" algn="l" rtl="0">
              <a:lnSpc>
                <a:spcPct val="90000"/>
              </a:lnSpc>
              <a:spcBef>
                <a:spcPts val="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Jurisdiction for officiating</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Officiating teams/team leaders</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Rotations</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Timing of rotations and breaks</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Stroke briefing – review of technical rules for ALL strokes </a:t>
            </a:r>
            <a:endParaRPr sz="1800" dirty="0"/>
          </a:p>
          <a:p>
            <a:pPr marL="800100" marR="0" lvl="1"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Focus is not on </a:t>
            </a:r>
            <a:r>
              <a:rPr lang="en" sz="1800" b="1" i="0" u="sng" strike="noStrike" cap="none" dirty="0">
                <a:solidFill>
                  <a:schemeClr val="dk1"/>
                </a:solidFill>
              </a:rPr>
              <a:t>one </a:t>
            </a:r>
            <a:r>
              <a:rPr lang="en" sz="1800" b="0" i="0" u="none" strike="noStrike" cap="none" dirty="0">
                <a:solidFill>
                  <a:schemeClr val="dk1"/>
                </a:solidFill>
                <a:latin typeface="Arial"/>
                <a:ea typeface="Arial"/>
                <a:cs typeface="Arial"/>
                <a:sym typeface="Arial"/>
              </a:rPr>
              <a:t>stroke/infraction</a:t>
            </a:r>
            <a:endParaRPr sz="1800" dirty="0"/>
          </a:p>
          <a:p>
            <a:pPr marL="800100" marR="0" lvl="1"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If you have a question regarding a specific rule, take to your CJ one on one, do not bring it up at the meeting</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Notification of swimmers – for DQ’s</a:t>
            </a:r>
            <a:endParaRPr sz="1800" b="0" i="0" u="none" strike="noStrike" cap="none" dirty="0">
              <a:solidFill>
                <a:schemeClr val="dk1"/>
              </a:solidFill>
              <a:latin typeface="Arial"/>
              <a:ea typeface="Arial"/>
              <a:cs typeface="Arial"/>
              <a:sym typeface="Arial"/>
            </a:endParaRPr>
          </a:p>
          <a:p>
            <a:pPr marL="342900" marR="0" lvl="0" indent="-254000" algn="l" rtl="0">
              <a:lnSpc>
                <a:spcPct val="90000"/>
              </a:lnSpc>
              <a:spcBef>
                <a:spcPts val="640"/>
              </a:spcBef>
              <a:spcAft>
                <a:spcPts val="0"/>
              </a:spcAft>
              <a:buClr>
                <a:schemeClr val="dk1"/>
              </a:buClr>
              <a:buSzPts val="1800"/>
              <a:buFont typeface="Arial"/>
              <a:buChar char="•"/>
            </a:pPr>
            <a:r>
              <a:rPr lang="en" sz="1800" b="0" i="0" u="none" strike="noStrike" cap="none" dirty="0">
                <a:solidFill>
                  <a:schemeClr val="dk1"/>
                </a:solidFill>
                <a:latin typeface="Arial"/>
                <a:ea typeface="Arial"/>
                <a:cs typeface="Arial"/>
                <a:sym typeface="Arial"/>
              </a:rPr>
              <a:t>Other things for you to be aware of while on deck</a:t>
            </a:r>
            <a:endParaRPr sz="1800" b="0" i="0" u="none" strike="noStrike" cap="none" dirty="0">
              <a:solidFill>
                <a:schemeClr val="dk1"/>
              </a:solidFill>
              <a:latin typeface="Arial"/>
              <a:ea typeface="Arial"/>
              <a:cs typeface="Arial"/>
              <a:sym typeface="Arial"/>
            </a:endParaRPr>
          </a:p>
        </p:txBody>
      </p:sp>
      <p:sp>
        <p:nvSpPr>
          <p:cNvPr id="551" name="Google Shape;551;p65"/>
          <p:cNvSpPr txBox="1">
            <a:spLocks noGrp="1"/>
          </p:cNvSpPr>
          <p:nvPr>
            <p:ph type="dt" idx="10"/>
          </p:nvPr>
        </p:nvSpPr>
        <p:spPr>
          <a:xfrm>
            <a:off x="265275" y="4767263"/>
            <a:ext cx="2133600" cy="273900"/>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52" name="Google Shape;552;p6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53" name="Google Shape;553;p6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42</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67"/>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Safety: we are marshals as well</a:t>
            </a:r>
            <a:endParaRPr sz="3200" b="0" i="0" u="none" strike="noStrike" cap="none" dirty="0">
              <a:solidFill>
                <a:schemeClr val="dk1"/>
              </a:solidFill>
              <a:latin typeface="Arial"/>
              <a:ea typeface="Arial"/>
              <a:cs typeface="Arial"/>
              <a:sym typeface="Arial"/>
            </a:endParaRPr>
          </a:p>
        </p:txBody>
      </p:sp>
      <p:sp>
        <p:nvSpPr>
          <p:cNvPr id="569" name="Google Shape;569;p67"/>
          <p:cNvSpPr txBox="1">
            <a:spLocks noGrp="1"/>
          </p:cNvSpPr>
          <p:nvPr>
            <p:ph type="body" idx="1"/>
          </p:nvPr>
        </p:nvSpPr>
        <p:spPr>
          <a:xfrm>
            <a:off x="396225" y="1218000"/>
            <a:ext cx="8229600" cy="3394500"/>
          </a:xfrm>
          <a:prstGeom prst="rect">
            <a:avLst/>
          </a:prstGeom>
          <a:noFill/>
          <a:ln>
            <a:noFill/>
          </a:ln>
        </p:spPr>
        <p:txBody>
          <a:bodyPr spcFirstLastPara="1" wrap="square" lIns="91425" tIns="45700" rIns="91425" bIns="45700" anchor="t" anchorCtr="0">
            <a:noAutofit/>
          </a:bodyPr>
          <a:lstStyle/>
          <a:p>
            <a:pPr marL="342900" marR="0" lvl="0" indent="-292100" algn="l" rtl="0">
              <a:lnSpc>
                <a:spcPct val="100000"/>
              </a:lnSpc>
              <a:spcBef>
                <a:spcPts val="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Safety - in the water and on deck</a:t>
            </a:r>
            <a:endParaRPr sz="2400" b="0" i="0" u="none" strike="noStrike" cap="none" dirty="0">
              <a:solidFill>
                <a:schemeClr val="dk1"/>
              </a:solidFill>
              <a:latin typeface="Arial"/>
              <a:ea typeface="Arial"/>
              <a:cs typeface="Arial"/>
              <a:sym typeface="Arial"/>
            </a:endParaRPr>
          </a:p>
          <a:p>
            <a:pPr marL="342900" marR="0" lvl="0" indent="-292100" algn="l" rtl="0">
              <a:lnSpc>
                <a:spcPct val="100000"/>
              </a:lnSpc>
              <a:spcBef>
                <a:spcPts val="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No Glass Containers on deck</a:t>
            </a:r>
            <a:endParaRPr sz="2400" dirty="0"/>
          </a:p>
          <a:p>
            <a:pPr marL="342900" marR="0" lvl="0" indent="-292100" algn="l" rtl="0">
              <a:lnSpc>
                <a:spcPct val="100000"/>
              </a:lnSpc>
              <a:spcBef>
                <a:spcPts val="64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No pets on deck</a:t>
            </a:r>
            <a:endParaRPr sz="2400" dirty="0"/>
          </a:p>
          <a:p>
            <a:pPr marL="342900" marR="0" lvl="0" indent="-292100" algn="l" rtl="0">
              <a:lnSpc>
                <a:spcPct val="100000"/>
              </a:lnSpc>
              <a:spcBef>
                <a:spcPts val="64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No running, horseplay</a:t>
            </a:r>
            <a:endParaRPr sz="2400" dirty="0"/>
          </a:p>
          <a:p>
            <a:pPr marL="342900" marR="0" lvl="0" indent="-292100" algn="l" rtl="0">
              <a:lnSpc>
                <a:spcPct val="100000"/>
              </a:lnSpc>
              <a:spcBef>
                <a:spcPts val="64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Three point entry into warm up area (no diving) </a:t>
            </a:r>
            <a:endParaRPr sz="2400" dirty="0"/>
          </a:p>
          <a:p>
            <a:pPr marL="342900" marR="0" lvl="0" indent="-292100" algn="l" rtl="0">
              <a:lnSpc>
                <a:spcPct val="100000"/>
              </a:lnSpc>
              <a:spcBef>
                <a:spcPts val="640"/>
              </a:spcBef>
              <a:spcAft>
                <a:spcPts val="0"/>
              </a:spcAft>
              <a:buClr>
                <a:schemeClr val="dk1"/>
              </a:buClr>
              <a:buSzPts val="2400"/>
              <a:buFont typeface="Arial"/>
              <a:buChar char="●"/>
            </a:pPr>
            <a:r>
              <a:rPr lang="en" sz="2400" b="0" i="0" u="none" strike="noStrike" cap="none">
                <a:solidFill>
                  <a:schemeClr val="dk1"/>
                </a:solidFill>
                <a:latin typeface="Arial"/>
                <a:ea typeface="Arial"/>
                <a:cs typeface="Arial"/>
                <a:sym typeface="Arial"/>
              </a:rPr>
              <a:t>No photography/videos from behind the blocks </a:t>
            </a:r>
            <a:endParaRPr sz="2400" dirty="0"/>
          </a:p>
          <a:p>
            <a:pPr marL="800100" marR="0" lvl="1" indent="-279400" algn="l" rtl="0">
              <a:lnSpc>
                <a:spcPct val="100000"/>
              </a:lnSpc>
              <a:spcBef>
                <a:spcPts val="56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Remember 25 yard events starting on the turn end</a:t>
            </a:r>
            <a:endParaRPr sz="1800" dirty="0"/>
          </a:p>
          <a:p>
            <a:pPr marL="800100" marR="0" lvl="1" indent="-279400" algn="l" rtl="0">
              <a:lnSpc>
                <a:spcPct val="100000"/>
              </a:lnSpc>
              <a:spcBef>
                <a:spcPts val="56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Photography/videos allowed toward the turn-side of the starting area</a:t>
            </a:r>
            <a:endParaRPr sz="1800" b="0" i="0" u="none" strike="noStrike" cap="none" dirty="0">
              <a:solidFill>
                <a:schemeClr val="dk1"/>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2800" b="0" i="0" u="none" strike="noStrike" cap="none" dirty="0">
              <a:solidFill>
                <a:schemeClr val="dk1"/>
              </a:solidFill>
              <a:latin typeface="Arial"/>
              <a:ea typeface="Arial"/>
              <a:cs typeface="Arial"/>
              <a:sym typeface="Arial"/>
            </a:endParaRPr>
          </a:p>
        </p:txBody>
      </p:sp>
      <p:sp>
        <p:nvSpPr>
          <p:cNvPr id="570" name="Google Shape;570;p6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71" name="Google Shape;571;p6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72" name="Google Shape;572;p6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43</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8"/>
          <p:cNvSpPr txBox="1">
            <a:spLocks noGrp="1"/>
          </p:cNvSpPr>
          <p:nvPr>
            <p:ph type="title"/>
          </p:nvPr>
        </p:nvSpPr>
        <p:spPr>
          <a:xfrm>
            <a:off x="638828" y="2121581"/>
            <a:ext cx="776613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2800" b="0" i="0" u="none" strike="noStrike" cap="none" dirty="0">
                <a:solidFill>
                  <a:schemeClr val="dk1"/>
                </a:solidFill>
                <a:latin typeface="Arial"/>
                <a:ea typeface="Arial"/>
                <a:cs typeface="Arial"/>
                <a:sym typeface="Arial"/>
              </a:rPr>
              <a:t>The Certification Process</a:t>
            </a:r>
            <a:endParaRPr sz="2800" b="0" i="0" u="none" strike="noStrike" cap="none" dirty="0">
              <a:solidFill>
                <a:schemeClr val="dk1"/>
              </a:solidFill>
              <a:latin typeface="Arial"/>
              <a:ea typeface="Arial"/>
              <a:cs typeface="Arial"/>
              <a:sym typeface="Arial"/>
            </a:endParaRPr>
          </a:p>
        </p:txBody>
      </p:sp>
      <p:sp>
        <p:nvSpPr>
          <p:cNvPr id="578" name="Google Shape;578;p6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79" name="Google Shape;579;p6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80" name="Google Shape;580;p6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44</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69"/>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Certification Requirements</a:t>
            </a:r>
            <a:br>
              <a:rPr lang="en" sz="2800" b="0" i="0" u="none" strike="noStrike" cap="none">
                <a:solidFill>
                  <a:schemeClr val="dk1"/>
                </a:solidFill>
                <a:latin typeface="Arial"/>
                <a:ea typeface="Arial"/>
                <a:cs typeface="Arial"/>
                <a:sym typeface="Arial"/>
              </a:rPr>
            </a:br>
            <a:r>
              <a:rPr lang="en" sz="2800" b="0" i="0" u="none" strike="noStrike" cap="none">
                <a:solidFill>
                  <a:schemeClr val="dk1"/>
                </a:solidFill>
                <a:latin typeface="Arial"/>
                <a:ea typeface="Arial"/>
                <a:cs typeface="Arial"/>
                <a:sym typeface="Arial"/>
              </a:rPr>
              <a:t>Stroke &amp; Turn L1</a:t>
            </a:r>
            <a:endParaRPr sz="2800" b="0" i="0" u="none" strike="noStrike" cap="none" dirty="0">
              <a:solidFill>
                <a:schemeClr val="dk1"/>
              </a:solidFill>
              <a:latin typeface="Arial"/>
              <a:ea typeface="Arial"/>
              <a:cs typeface="Arial"/>
              <a:sym typeface="Arial"/>
            </a:endParaRPr>
          </a:p>
        </p:txBody>
      </p:sp>
      <p:sp>
        <p:nvSpPr>
          <p:cNvPr id="587" name="Google Shape;587;p69"/>
          <p:cNvSpPr txBox="1">
            <a:spLocks noGrp="1"/>
          </p:cNvSpPr>
          <p:nvPr>
            <p:ph type="body" idx="1"/>
          </p:nvPr>
        </p:nvSpPr>
        <p:spPr>
          <a:xfrm>
            <a:off x="388625" y="1063227"/>
            <a:ext cx="8229600" cy="4171800"/>
          </a:xfrm>
          <a:prstGeom prst="rect">
            <a:avLst/>
          </a:prstGeom>
          <a:noFill/>
          <a:ln>
            <a:noFill/>
          </a:ln>
        </p:spPr>
        <p:txBody>
          <a:bodyPr spcFirstLastPara="1" wrap="square" lIns="91425" tIns="45700" rIns="91425" bIns="45700" anchor="t" anchorCtr="0">
            <a:noAutofit/>
          </a:bodyPr>
          <a:lstStyle/>
          <a:p>
            <a:pPr marL="457200" marR="0" lvl="0" indent="-416560" algn="l" rtl="0">
              <a:lnSpc>
                <a:spcPct val="90000"/>
              </a:lnSpc>
              <a:spcBef>
                <a:spcPts val="0"/>
              </a:spcBef>
              <a:spcAft>
                <a:spcPts val="0"/>
              </a:spcAft>
              <a:buClr>
                <a:schemeClr val="dk1"/>
              </a:buClr>
              <a:buSzPts val="1400"/>
              <a:buFont typeface="Arial"/>
              <a:buAutoNum type="arabicPeriod"/>
            </a:pPr>
            <a:r>
              <a:rPr lang="en" sz="1400" b="0" i="0" u="none" strike="noStrike" cap="none" dirty="0">
                <a:solidFill>
                  <a:schemeClr val="dk1"/>
                </a:solidFill>
                <a:latin typeface="Arial"/>
                <a:ea typeface="Arial"/>
                <a:cs typeface="Arial"/>
                <a:sym typeface="Arial"/>
              </a:rPr>
              <a:t>Attend a Clinic</a:t>
            </a:r>
            <a:endParaRPr sz="1400" b="0" i="0" u="none" strike="noStrike" cap="none" dirty="0">
              <a:solidFill>
                <a:schemeClr val="dk1"/>
              </a:solidFill>
              <a:latin typeface="Arial"/>
              <a:ea typeface="Arial"/>
              <a:cs typeface="Arial"/>
              <a:sym typeface="Arial"/>
            </a:endParaRPr>
          </a:p>
          <a:p>
            <a:pPr marL="742950" marR="0" lvl="1" indent="-266700" algn="l" rtl="0">
              <a:lnSpc>
                <a:spcPct val="90000"/>
              </a:lnSpc>
              <a:spcBef>
                <a:spcPts val="340"/>
              </a:spcBef>
              <a:spcAft>
                <a:spcPts val="0"/>
              </a:spcAft>
              <a:buClr>
                <a:schemeClr val="dk1"/>
              </a:buClr>
              <a:buSzPts val="1400"/>
              <a:buFont typeface="Arial"/>
              <a:buChar char="•"/>
            </a:pPr>
            <a:r>
              <a:rPr lang="en" sz="1400" b="0" i="0" u="none" strike="noStrike" cap="none" dirty="0">
                <a:solidFill>
                  <a:schemeClr val="dk1"/>
                </a:solidFill>
                <a:latin typeface="Arial"/>
                <a:ea typeface="Arial"/>
                <a:cs typeface="Arial"/>
                <a:sym typeface="Arial"/>
              </a:rPr>
              <a:t>Formal Classroom Training</a:t>
            </a:r>
            <a:endParaRPr sz="1400" b="0" i="0" u="none" strike="noStrike" cap="none" dirty="0">
              <a:solidFill>
                <a:schemeClr val="dk1"/>
              </a:solidFill>
              <a:latin typeface="Arial"/>
              <a:ea typeface="Arial"/>
              <a:cs typeface="Arial"/>
              <a:sym typeface="Arial"/>
            </a:endParaRPr>
          </a:p>
          <a:p>
            <a:pPr marL="457200" marR="0" lvl="0" indent="-416560" algn="l" rtl="0">
              <a:lnSpc>
                <a:spcPct val="90000"/>
              </a:lnSpc>
              <a:spcBef>
                <a:spcPts val="408"/>
              </a:spcBef>
              <a:spcAft>
                <a:spcPts val="0"/>
              </a:spcAft>
              <a:buClr>
                <a:schemeClr val="dk1"/>
              </a:buClr>
              <a:buSzPts val="1400"/>
              <a:buFont typeface="Arial"/>
              <a:buAutoNum type="arabicPeriod"/>
            </a:pPr>
            <a:r>
              <a:rPr lang="en" sz="1400" b="0" i="0" u="none" strike="noStrike" cap="none" dirty="0">
                <a:solidFill>
                  <a:schemeClr val="dk1"/>
                </a:solidFill>
                <a:latin typeface="Arial"/>
                <a:ea typeface="Arial"/>
                <a:cs typeface="Arial"/>
                <a:sym typeface="Arial"/>
              </a:rPr>
              <a:t>Register with USA-S (non-athlete)</a:t>
            </a:r>
            <a:endParaRPr sz="1400" b="0" i="0" u="none" strike="noStrike" cap="none" dirty="0">
              <a:solidFill>
                <a:schemeClr val="dk1"/>
              </a:solidFill>
              <a:latin typeface="Arial"/>
              <a:ea typeface="Arial"/>
              <a:cs typeface="Arial"/>
              <a:sym typeface="Arial"/>
            </a:endParaRPr>
          </a:p>
          <a:p>
            <a:pPr marL="457200" marR="0" lvl="0" indent="-416560" algn="l" rtl="0">
              <a:lnSpc>
                <a:spcPct val="90000"/>
              </a:lnSpc>
              <a:spcBef>
                <a:spcPts val="408"/>
              </a:spcBef>
              <a:spcAft>
                <a:spcPts val="0"/>
              </a:spcAft>
              <a:buClr>
                <a:schemeClr val="dk1"/>
              </a:buClr>
              <a:buSzPts val="1400"/>
              <a:buFont typeface="Arial"/>
              <a:buAutoNum type="arabicPeriod"/>
            </a:pPr>
            <a:r>
              <a:rPr lang="en" sz="1400" b="0" i="0" u="none" strike="noStrike" cap="none" dirty="0">
                <a:solidFill>
                  <a:schemeClr val="dk1"/>
                </a:solidFill>
                <a:latin typeface="Arial"/>
                <a:ea typeface="Arial"/>
                <a:cs typeface="Arial"/>
                <a:sym typeface="Arial"/>
              </a:rPr>
              <a:t>Pass Level II Background Check</a:t>
            </a:r>
            <a:endParaRPr sz="1400" b="0" i="0" u="none" strike="noStrike" cap="none" dirty="0">
              <a:solidFill>
                <a:schemeClr val="dk1"/>
              </a:solidFill>
              <a:latin typeface="Arial"/>
              <a:ea typeface="Arial"/>
              <a:cs typeface="Arial"/>
              <a:sym typeface="Arial"/>
            </a:endParaRPr>
          </a:p>
          <a:p>
            <a:pPr marL="457200" marR="0" lvl="0" indent="-416560" algn="l" rtl="0">
              <a:lnSpc>
                <a:spcPct val="90000"/>
              </a:lnSpc>
              <a:spcBef>
                <a:spcPts val="408"/>
              </a:spcBef>
              <a:spcAft>
                <a:spcPts val="0"/>
              </a:spcAft>
              <a:buClr>
                <a:schemeClr val="dk1"/>
              </a:buClr>
              <a:buSzPts val="1400"/>
              <a:buFont typeface="Arial"/>
              <a:buAutoNum type="arabicPeriod"/>
            </a:pPr>
            <a:r>
              <a:rPr lang="en" sz="1400" b="0" i="0" u="none" strike="noStrike" cap="none" dirty="0">
                <a:solidFill>
                  <a:schemeClr val="dk1"/>
                </a:solidFill>
                <a:latin typeface="Arial"/>
                <a:ea typeface="Arial"/>
                <a:cs typeface="Arial"/>
                <a:sym typeface="Arial"/>
              </a:rPr>
              <a:t>Complete Athlete Protection Training</a:t>
            </a:r>
            <a:endParaRPr sz="1400" b="0" i="0" u="none" strike="noStrike" cap="none" dirty="0">
              <a:solidFill>
                <a:schemeClr val="dk1"/>
              </a:solidFill>
              <a:latin typeface="Arial"/>
              <a:ea typeface="Arial"/>
              <a:cs typeface="Arial"/>
              <a:sym typeface="Arial"/>
            </a:endParaRPr>
          </a:p>
          <a:p>
            <a:pPr marL="457200" marR="0" lvl="0" indent="-416560" algn="l" rtl="0">
              <a:lnSpc>
                <a:spcPct val="90000"/>
              </a:lnSpc>
              <a:spcBef>
                <a:spcPts val="408"/>
              </a:spcBef>
              <a:spcAft>
                <a:spcPts val="0"/>
              </a:spcAft>
              <a:buClr>
                <a:schemeClr val="dk1"/>
              </a:buClr>
              <a:buSzPts val="1400"/>
              <a:buFont typeface="Arial"/>
              <a:buAutoNum type="arabicPeriod"/>
            </a:pPr>
            <a:r>
              <a:rPr lang="en" sz="1400" b="0" i="0" u="none" strike="noStrike" cap="none" dirty="0">
                <a:solidFill>
                  <a:schemeClr val="dk1"/>
                </a:solidFill>
                <a:latin typeface="Arial"/>
                <a:ea typeface="Arial"/>
                <a:cs typeface="Arial"/>
                <a:sym typeface="Arial"/>
              </a:rPr>
              <a:t>Pass Online Certification Test</a:t>
            </a:r>
            <a:endParaRPr sz="1400" b="0" i="0" u="none" strike="noStrike" cap="none" dirty="0">
              <a:solidFill>
                <a:schemeClr val="dk1"/>
              </a:solidFill>
              <a:latin typeface="Arial"/>
              <a:ea typeface="Arial"/>
              <a:cs typeface="Arial"/>
              <a:sym typeface="Arial"/>
            </a:endParaRPr>
          </a:p>
          <a:p>
            <a:pPr marL="457200" marR="0" lvl="0" indent="-416560" algn="l" rtl="0">
              <a:lnSpc>
                <a:spcPct val="90000"/>
              </a:lnSpc>
              <a:spcBef>
                <a:spcPts val="408"/>
              </a:spcBef>
              <a:spcAft>
                <a:spcPts val="0"/>
              </a:spcAft>
              <a:buClr>
                <a:schemeClr val="dk1"/>
              </a:buClr>
              <a:buSzPts val="1400"/>
              <a:buFont typeface="Arial"/>
              <a:buAutoNum type="arabicPeriod"/>
            </a:pPr>
            <a:r>
              <a:rPr lang="en" sz="1400" dirty="0"/>
              <a:t>Concussion Training (varies from LSC to LSC – in California, a state requirement)</a:t>
            </a:r>
            <a:endParaRPr sz="1400" dirty="0"/>
          </a:p>
          <a:p>
            <a:pPr marL="0" marR="0" lvl="0" indent="0" algn="l" rtl="0">
              <a:lnSpc>
                <a:spcPct val="90000"/>
              </a:lnSpc>
              <a:spcBef>
                <a:spcPts val="408"/>
              </a:spcBef>
              <a:spcAft>
                <a:spcPts val="0"/>
              </a:spcAft>
              <a:buNone/>
            </a:pPr>
            <a:endParaRPr sz="1400" dirty="0"/>
          </a:p>
          <a:p>
            <a:pPr marL="0" marR="0" lvl="0" indent="0" algn="l" rtl="0">
              <a:lnSpc>
                <a:spcPct val="90000"/>
              </a:lnSpc>
              <a:spcBef>
                <a:spcPts val="408"/>
              </a:spcBef>
              <a:spcAft>
                <a:spcPts val="0"/>
              </a:spcAft>
              <a:buClr>
                <a:srgbClr val="0070C0"/>
              </a:buClr>
              <a:buSzPts val="3200"/>
              <a:buFont typeface="Arial"/>
              <a:buNone/>
            </a:pPr>
            <a:r>
              <a:rPr lang="en" sz="1800" b="1" i="1" u="none" strike="noStrike" cap="none" dirty="0">
                <a:solidFill>
                  <a:srgbClr val="0070C0"/>
                </a:solidFill>
                <a:latin typeface="Arial"/>
                <a:ea typeface="Arial"/>
                <a:cs typeface="Arial"/>
                <a:sym typeface="Arial"/>
              </a:rPr>
              <a:t>Steps 1 - </a:t>
            </a:r>
            <a:r>
              <a:rPr lang="en" sz="1800" b="1" i="1" dirty="0">
                <a:solidFill>
                  <a:srgbClr val="0070C0"/>
                </a:solidFill>
              </a:rPr>
              <a:t>6</a:t>
            </a:r>
            <a:r>
              <a:rPr lang="en" sz="1800" b="1" i="1" u="none" strike="noStrike" cap="none" dirty="0">
                <a:solidFill>
                  <a:srgbClr val="0070C0"/>
                </a:solidFill>
                <a:latin typeface="Arial"/>
                <a:ea typeface="Arial"/>
                <a:cs typeface="Arial"/>
                <a:sym typeface="Arial"/>
              </a:rPr>
              <a:t> are required to become an apprentice (T1)</a:t>
            </a:r>
            <a:endParaRPr sz="1800" b="1" i="1" u="none" strike="noStrike" cap="none" dirty="0">
              <a:solidFill>
                <a:srgbClr val="0070C0"/>
              </a:solidFill>
              <a:latin typeface="Arial"/>
              <a:ea typeface="Arial"/>
              <a:cs typeface="Arial"/>
              <a:sym typeface="Arial"/>
            </a:endParaRPr>
          </a:p>
          <a:p>
            <a:pPr marL="457200" marR="0" lvl="0" indent="-317500" algn="l" rtl="0">
              <a:lnSpc>
                <a:spcPct val="90000"/>
              </a:lnSpc>
              <a:spcBef>
                <a:spcPts val="408"/>
              </a:spcBef>
              <a:spcAft>
                <a:spcPts val="0"/>
              </a:spcAft>
              <a:buClr>
                <a:schemeClr val="dk1"/>
              </a:buClr>
              <a:buSzPts val="1400"/>
              <a:buFont typeface="Arial"/>
              <a:buChar char="•"/>
            </a:pPr>
            <a:r>
              <a:rPr lang="en" sz="1400" b="0" i="0" u="none" strike="noStrike" cap="none" dirty="0">
                <a:solidFill>
                  <a:schemeClr val="dk1"/>
                </a:solidFill>
                <a:latin typeface="Arial"/>
                <a:ea typeface="Arial"/>
                <a:cs typeface="Arial"/>
                <a:sym typeface="Arial"/>
              </a:rPr>
              <a:t>Work as an apprentice (T1)</a:t>
            </a:r>
            <a:endParaRPr sz="1400" b="0" i="0" u="none" strike="noStrike" cap="none" dirty="0">
              <a:solidFill>
                <a:schemeClr val="dk1"/>
              </a:solidFill>
              <a:latin typeface="Arial"/>
              <a:ea typeface="Arial"/>
              <a:cs typeface="Arial"/>
              <a:sym typeface="Arial"/>
            </a:endParaRPr>
          </a:p>
          <a:p>
            <a:pPr marL="457200" marR="0" lvl="0" indent="-317500" algn="l" rtl="0">
              <a:lnSpc>
                <a:spcPct val="90000"/>
              </a:lnSpc>
              <a:spcBef>
                <a:spcPts val="0"/>
              </a:spcBef>
              <a:spcAft>
                <a:spcPts val="0"/>
              </a:spcAft>
              <a:buClr>
                <a:schemeClr val="dk1"/>
              </a:buClr>
              <a:buSzPts val="1400"/>
              <a:buFont typeface="Arial"/>
              <a:buChar char="•"/>
            </a:pPr>
            <a:r>
              <a:rPr lang="en" sz="1400" b="0" i="0" u="none" strike="noStrike" cap="none" dirty="0">
                <a:solidFill>
                  <a:schemeClr val="dk1"/>
                </a:solidFill>
                <a:latin typeface="Arial"/>
                <a:ea typeface="Arial"/>
                <a:cs typeface="Arial"/>
                <a:sym typeface="Arial"/>
              </a:rPr>
              <a:t>Be evaluated at two 2-day meets and recommended by two different Meet Referees </a:t>
            </a:r>
            <a:endParaRPr sz="1400" b="0" i="0" u="none" strike="noStrike" cap="none" dirty="0">
              <a:solidFill>
                <a:schemeClr val="dk1"/>
              </a:solidFill>
              <a:latin typeface="Arial"/>
              <a:ea typeface="Arial"/>
              <a:cs typeface="Arial"/>
              <a:sym typeface="Arial"/>
            </a:endParaRPr>
          </a:p>
          <a:p>
            <a:pPr marL="914400" marR="0" lvl="1" indent="-317500" algn="l" rtl="0">
              <a:lnSpc>
                <a:spcPct val="90000"/>
              </a:lnSpc>
              <a:spcBef>
                <a:spcPts val="0"/>
              </a:spcBef>
              <a:spcAft>
                <a:spcPts val="0"/>
              </a:spcAft>
              <a:buClr>
                <a:schemeClr val="dk1"/>
              </a:buClr>
              <a:buSzPts val="1400"/>
              <a:buFont typeface="Arial"/>
              <a:buChar char="–"/>
            </a:pPr>
            <a:r>
              <a:rPr lang="en" sz="1400" b="0" i="0" u="none" strike="noStrike" cap="none" dirty="0">
                <a:solidFill>
                  <a:schemeClr val="dk1"/>
                </a:solidFill>
                <a:latin typeface="Arial"/>
                <a:ea typeface="Arial"/>
                <a:cs typeface="Arial"/>
                <a:sym typeface="Arial"/>
              </a:rPr>
              <a:t>Final evaluations must be in your zone</a:t>
            </a:r>
            <a:endParaRPr sz="1400" b="0" i="0" u="none" strike="noStrike" cap="none" dirty="0">
              <a:solidFill>
                <a:schemeClr val="dk1"/>
              </a:solidFill>
              <a:latin typeface="Arial"/>
              <a:ea typeface="Arial"/>
              <a:cs typeface="Arial"/>
              <a:sym typeface="Arial"/>
            </a:endParaRPr>
          </a:p>
          <a:p>
            <a:pPr marL="457200" marR="0" lvl="0" indent="-317500" algn="l" rtl="0">
              <a:lnSpc>
                <a:spcPct val="90000"/>
              </a:lnSpc>
              <a:spcBef>
                <a:spcPts val="0"/>
              </a:spcBef>
              <a:spcAft>
                <a:spcPts val="0"/>
              </a:spcAft>
              <a:buClr>
                <a:schemeClr val="dk1"/>
              </a:buClr>
              <a:buSzPts val="1400"/>
              <a:buFont typeface="Arial"/>
              <a:buChar char="•"/>
            </a:pPr>
            <a:r>
              <a:rPr lang="en" sz="1400" b="0" i="0" u="none" strike="noStrike" cap="none" dirty="0">
                <a:solidFill>
                  <a:schemeClr val="dk1"/>
                </a:solidFill>
                <a:latin typeface="Arial"/>
                <a:ea typeface="Arial"/>
                <a:cs typeface="Arial"/>
                <a:sym typeface="Arial"/>
              </a:rPr>
              <a:t>NOTE: Final decision for promotion is made by the Zone Official’s Chair</a:t>
            </a:r>
            <a:endParaRPr sz="1400" b="0" i="0" u="none" strike="noStrike" cap="none" dirty="0">
              <a:solidFill>
                <a:schemeClr val="dk1"/>
              </a:solidFill>
              <a:latin typeface="Arial"/>
              <a:ea typeface="Arial"/>
              <a:cs typeface="Arial"/>
              <a:sym typeface="Arial"/>
            </a:endParaRPr>
          </a:p>
          <a:p>
            <a:pPr marL="514350" marR="0" lvl="0" indent="-341630" algn="l" rtl="0">
              <a:lnSpc>
                <a:spcPct val="90000"/>
              </a:lnSpc>
              <a:spcBef>
                <a:spcPts val="544"/>
              </a:spcBef>
              <a:spcAft>
                <a:spcPts val="0"/>
              </a:spcAft>
              <a:buClr>
                <a:schemeClr val="dk1"/>
              </a:buClr>
              <a:buSzPts val="2720"/>
              <a:buFont typeface="Arial"/>
              <a:buNone/>
            </a:pPr>
            <a:endParaRPr sz="2720" b="0" i="0" u="none" strike="noStrike" cap="none" dirty="0">
              <a:solidFill>
                <a:schemeClr val="dk1"/>
              </a:solidFill>
              <a:latin typeface="Arial"/>
              <a:ea typeface="Arial"/>
              <a:cs typeface="Arial"/>
              <a:sym typeface="Arial"/>
            </a:endParaRPr>
          </a:p>
        </p:txBody>
      </p:sp>
      <p:sp>
        <p:nvSpPr>
          <p:cNvPr id="588" name="Google Shape;588;p6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89" name="Google Shape;589;p6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90" name="Google Shape;590;p6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45</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70"/>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Certification Requirements</a:t>
            </a:r>
            <a:br>
              <a:rPr lang="en" sz="2800" b="0" i="0" u="none" strike="noStrike" cap="none">
                <a:solidFill>
                  <a:schemeClr val="dk1"/>
                </a:solidFill>
                <a:latin typeface="Arial"/>
                <a:ea typeface="Arial"/>
                <a:cs typeface="Arial"/>
                <a:sym typeface="Arial"/>
              </a:rPr>
            </a:br>
            <a:r>
              <a:rPr lang="en" sz="2800" b="0" i="0" u="none" strike="noStrike" cap="none">
                <a:solidFill>
                  <a:schemeClr val="dk1"/>
                </a:solidFill>
                <a:latin typeface="Arial"/>
                <a:ea typeface="Arial"/>
                <a:cs typeface="Arial"/>
                <a:sym typeface="Arial"/>
              </a:rPr>
              <a:t>Certification Levels</a:t>
            </a:r>
            <a:endParaRPr sz="2800" b="0" i="0" u="none" strike="noStrike" cap="none" dirty="0">
              <a:solidFill>
                <a:schemeClr val="dk1"/>
              </a:solidFill>
              <a:latin typeface="Arial"/>
              <a:ea typeface="Arial"/>
              <a:cs typeface="Arial"/>
              <a:sym typeface="Arial"/>
            </a:endParaRPr>
          </a:p>
        </p:txBody>
      </p:sp>
      <p:sp>
        <p:nvSpPr>
          <p:cNvPr id="597" name="Google Shape;597;p70"/>
          <p:cNvSpPr txBox="1">
            <a:spLocks noGrp="1"/>
          </p:cNvSpPr>
          <p:nvPr>
            <p:ph type="body" idx="1"/>
          </p:nvPr>
        </p:nvSpPr>
        <p:spPr>
          <a:xfrm>
            <a:off x="457200" y="1063228"/>
            <a:ext cx="8229600" cy="3704036"/>
          </a:xfrm>
          <a:prstGeom prst="rect">
            <a:avLst/>
          </a:prstGeom>
          <a:noFill/>
          <a:ln>
            <a:noFill/>
          </a:ln>
        </p:spPr>
        <p:txBody>
          <a:bodyPr spcFirstLastPara="1" wrap="square" lIns="91425" tIns="45700" rIns="91425" bIns="45700" anchor="t" anchorCtr="0">
            <a:noAutofit/>
          </a:bodyPr>
          <a:lstStyle/>
          <a:p>
            <a:pPr marL="342900" marR="0" lvl="0" indent="-317500" algn="l" rtl="0">
              <a:lnSpc>
                <a:spcPct val="100000"/>
              </a:lnSpc>
              <a:spcBef>
                <a:spcPts val="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T1 certification</a:t>
            </a:r>
            <a:endParaRPr sz="1400" b="1"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Apprentice Level</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rgbClr val="000000"/>
              </a:buClr>
              <a:buSzPts val="1400"/>
              <a:buFont typeface="Arial"/>
              <a:buChar char="–"/>
            </a:pPr>
            <a:r>
              <a:rPr lang="en" sz="1400" b="0" i="0" u="none" strike="noStrike" cap="none">
                <a:solidFill>
                  <a:srgbClr val="000000"/>
                </a:solidFill>
                <a:latin typeface="Arial"/>
                <a:ea typeface="Arial"/>
                <a:cs typeface="Arial"/>
                <a:sym typeface="Arial"/>
              </a:rPr>
              <a:t>Can work unsupervised </a:t>
            </a:r>
            <a:r>
              <a:rPr lang="en" sz="1400" b="0" i="0" u="none" strike="noStrike" cap="none">
                <a:solidFill>
                  <a:schemeClr val="dk1"/>
                </a:solidFill>
                <a:latin typeface="Arial"/>
                <a:ea typeface="Arial"/>
                <a:cs typeface="Arial"/>
                <a:sym typeface="Arial"/>
              </a:rPr>
              <a:t>on deck (making calls, writing slips) </a:t>
            </a:r>
            <a:endParaRPr sz="1400" b="0" i="0" u="none" strike="noStrike" cap="none" dirty="0">
              <a:solidFill>
                <a:schemeClr val="dk1"/>
              </a:solidFill>
              <a:latin typeface="Arial"/>
              <a:ea typeface="Arial"/>
              <a:cs typeface="Arial"/>
              <a:sym typeface="Arial"/>
            </a:endParaRPr>
          </a:p>
          <a:p>
            <a:pPr marL="342900" marR="0" lvl="0" indent="-317500" algn="l" rtl="0">
              <a:lnSpc>
                <a:spcPct val="100000"/>
              </a:lnSpc>
              <a:spcBef>
                <a:spcPts val="36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L1 Certification</a:t>
            </a:r>
            <a:endParaRPr sz="1400" b="1"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Entry Level S&amp;T</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Mainly works at Zone Meets</a:t>
            </a:r>
            <a:endParaRPr sz="1400" b="0" i="0" u="none" strike="noStrike" cap="none" dirty="0">
              <a:solidFill>
                <a:schemeClr val="dk1"/>
              </a:solidFill>
              <a:latin typeface="Arial"/>
              <a:ea typeface="Arial"/>
              <a:cs typeface="Arial"/>
              <a:sym typeface="Arial"/>
            </a:endParaRPr>
          </a:p>
          <a:p>
            <a:pPr marL="342900" marR="0" lvl="0" indent="-317500" algn="l" rtl="0">
              <a:lnSpc>
                <a:spcPct val="100000"/>
              </a:lnSpc>
              <a:spcBef>
                <a:spcPts val="36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L2 Certification</a:t>
            </a:r>
            <a:endParaRPr sz="1400" b="1"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Works at LSC Meets</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Works as a CJ</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Mentoring </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Understands the operations of a swim meet</a:t>
            </a:r>
            <a:endParaRPr sz="1400" b="0" i="0" u="none" strike="noStrike" cap="none" dirty="0">
              <a:solidFill>
                <a:schemeClr val="dk1"/>
              </a:solidFill>
              <a:latin typeface="Arial"/>
              <a:ea typeface="Arial"/>
              <a:cs typeface="Arial"/>
              <a:sym typeface="Arial"/>
            </a:endParaRPr>
          </a:p>
          <a:p>
            <a:pPr marL="342900" marR="0" lvl="0" indent="-317500" algn="l" rtl="0">
              <a:lnSpc>
                <a:spcPct val="100000"/>
              </a:lnSpc>
              <a:spcBef>
                <a:spcPts val="36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L3 Certification</a:t>
            </a:r>
            <a:endParaRPr sz="1400" b="1"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Seen as an expert in both the Zone and LSC</a:t>
            </a:r>
            <a:endParaRPr sz="1400" b="0" i="0" u="none" strike="noStrike" cap="none" dirty="0">
              <a:solidFill>
                <a:schemeClr val="dk1"/>
              </a:solidFill>
              <a:latin typeface="Arial"/>
              <a:ea typeface="Arial"/>
              <a:cs typeface="Arial"/>
              <a:sym typeface="Arial"/>
            </a:endParaRPr>
          </a:p>
          <a:p>
            <a:pPr marL="742950" marR="0" lvl="1" indent="-273050" algn="l" rtl="0">
              <a:lnSpc>
                <a:spcPct val="100000"/>
              </a:lnSpc>
              <a:spcBef>
                <a:spcPts val="32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Leadership qualities</a:t>
            </a:r>
            <a:endParaRPr sz="1400" b="0" i="0" u="none" strike="noStrike" cap="none" dirty="0">
              <a:solidFill>
                <a:schemeClr val="dk1"/>
              </a:solidFill>
              <a:latin typeface="Arial"/>
              <a:ea typeface="Arial"/>
              <a:cs typeface="Arial"/>
              <a:sym typeface="Arial"/>
            </a:endParaRPr>
          </a:p>
          <a:p>
            <a:pPr marL="457200" marR="0" lvl="1" indent="0" algn="l" rtl="0">
              <a:lnSpc>
                <a:spcPct val="100000"/>
              </a:lnSpc>
              <a:spcBef>
                <a:spcPts val="320"/>
              </a:spcBef>
              <a:spcAft>
                <a:spcPts val="0"/>
              </a:spcAft>
              <a:buClr>
                <a:schemeClr val="dk1"/>
              </a:buClr>
              <a:buSzPts val="2800"/>
              <a:buFont typeface="Arial"/>
              <a:buNone/>
            </a:pPr>
            <a:endParaRPr sz="1600" b="0" i="0" u="none" strike="noStrike" cap="none" dirty="0">
              <a:solidFill>
                <a:schemeClr val="dk1"/>
              </a:solidFill>
              <a:latin typeface="Arial"/>
              <a:ea typeface="Arial"/>
              <a:cs typeface="Arial"/>
              <a:sym typeface="Arial"/>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dirty="0">
              <a:solidFill>
                <a:schemeClr val="dk1"/>
              </a:solidFill>
              <a:latin typeface="Arial"/>
              <a:ea typeface="Arial"/>
              <a:cs typeface="Arial"/>
              <a:sym typeface="Arial"/>
            </a:endParaRPr>
          </a:p>
        </p:txBody>
      </p:sp>
      <p:sp>
        <p:nvSpPr>
          <p:cNvPr id="598" name="Google Shape;598;p7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99" name="Google Shape;599;p7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00" name="Google Shape;600;p7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46</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71"/>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Certification Requirements</a:t>
            </a:r>
            <a:r>
              <a:rPr lang="en" sz="3959" b="0" i="0" u="none" strike="noStrike" cap="none">
                <a:solidFill>
                  <a:schemeClr val="dk1"/>
                </a:solidFill>
                <a:latin typeface="Arial"/>
                <a:ea typeface="Arial"/>
                <a:cs typeface="Arial"/>
                <a:sym typeface="Arial"/>
              </a:rPr>
              <a:t>: </a:t>
            </a:r>
            <a:r>
              <a:rPr lang="en" sz="2430" b="0" i="0" u="none" strike="noStrike" cap="none">
                <a:solidFill>
                  <a:schemeClr val="dk1"/>
                </a:solidFill>
                <a:latin typeface="Arial"/>
                <a:ea typeface="Arial"/>
                <a:cs typeface="Arial"/>
                <a:sym typeface="Arial"/>
              </a:rPr>
              <a:t>Shadowing</a:t>
            </a:r>
            <a:endParaRPr sz="4400" b="0" i="0" u="none" strike="noStrike" cap="none" dirty="0">
              <a:solidFill>
                <a:schemeClr val="dk1"/>
              </a:solidFill>
              <a:latin typeface="Arial"/>
              <a:ea typeface="Arial"/>
              <a:cs typeface="Arial"/>
              <a:sym typeface="Arial"/>
            </a:endParaRPr>
          </a:p>
        </p:txBody>
      </p:sp>
      <p:sp>
        <p:nvSpPr>
          <p:cNvPr id="607" name="Google Shape;607;p71"/>
          <p:cNvSpPr txBox="1">
            <a:spLocks noGrp="1"/>
          </p:cNvSpPr>
          <p:nvPr>
            <p:ph type="body" idx="1"/>
          </p:nvPr>
        </p:nvSpPr>
        <p:spPr>
          <a:xfrm>
            <a:off x="457200" y="1126067"/>
            <a:ext cx="8229600" cy="364119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Shadowing is training by </a:t>
            </a:r>
            <a:r>
              <a:rPr lang="en" sz="2000" b="1" i="0" u="none" strike="noStrike" cap="none" dirty="0">
                <a:solidFill>
                  <a:srgbClr val="0070C0"/>
                </a:solidFill>
                <a:latin typeface="Arial"/>
                <a:ea typeface="Arial"/>
                <a:cs typeface="Arial"/>
                <a:sym typeface="Arial"/>
              </a:rPr>
              <a:t>observing</a:t>
            </a:r>
            <a:r>
              <a:rPr lang="en" sz="2000" b="0" i="0" u="none" strike="noStrike" cap="none" dirty="0">
                <a:solidFill>
                  <a:schemeClr val="dk1"/>
                </a:solidFill>
                <a:latin typeface="Arial"/>
                <a:ea typeface="Arial"/>
                <a:cs typeface="Arial"/>
                <a:sym typeface="Arial"/>
              </a:rPr>
              <a:t> a certified official perform their duties as a Stroke and Turn including:</a:t>
            </a:r>
            <a:endParaRPr sz="32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20"/>
              </a:spcBef>
              <a:spcAft>
                <a:spcPts val="0"/>
              </a:spcAft>
              <a:buClr>
                <a:schemeClr val="dk1"/>
              </a:buClr>
              <a:buSzPts val="1600"/>
              <a:buFont typeface="Arial"/>
              <a:buChar char="–"/>
            </a:pPr>
            <a:r>
              <a:rPr lang="en" sz="1600" b="0" i="0" u="none" strike="noStrike" cap="none" dirty="0">
                <a:solidFill>
                  <a:schemeClr val="dk1"/>
                </a:solidFill>
                <a:latin typeface="Arial"/>
                <a:ea typeface="Arial"/>
                <a:cs typeface="Arial"/>
                <a:sym typeface="Arial"/>
              </a:rPr>
              <a:t>Team, jurisdiction, and rotations</a:t>
            </a:r>
            <a:endParaRPr sz="28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20"/>
              </a:spcBef>
              <a:spcAft>
                <a:spcPts val="0"/>
              </a:spcAft>
              <a:buClr>
                <a:schemeClr val="dk1"/>
              </a:buClr>
              <a:buSzPts val="1600"/>
              <a:buFont typeface="Arial"/>
              <a:buChar char="–"/>
            </a:pPr>
            <a:r>
              <a:rPr lang="en" sz="1600" b="0" i="0" u="none" strike="noStrike" cap="none" dirty="0">
                <a:solidFill>
                  <a:schemeClr val="dk1"/>
                </a:solidFill>
                <a:latin typeface="Arial"/>
                <a:ea typeface="Arial"/>
                <a:cs typeface="Arial"/>
                <a:sym typeface="Arial"/>
              </a:rPr>
              <a:t>Calling an infraction by raising their hand</a:t>
            </a:r>
            <a:endParaRPr sz="28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20"/>
              </a:spcBef>
              <a:spcAft>
                <a:spcPts val="0"/>
              </a:spcAft>
              <a:buClr>
                <a:schemeClr val="dk1"/>
              </a:buClr>
              <a:buSzPts val="1600"/>
              <a:buFont typeface="Arial"/>
              <a:buChar char="–"/>
            </a:pPr>
            <a:r>
              <a:rPr lang="en" sz="1600" b="0" i="0" u="none" strike="noStrike" cap="none" dirty="0">
                <a:solidFill>
                  <a:schemeClr val="dk1"/>
                </a:solidFill>
                <a:latin typeface="Arial"/>
                <a:ea typeface="Arial"/>
                <a:cs typeface="Arial"/>
                <a:sym typeface="Arial"/>
              </a:rPr>
              <a:t>Filling out the disqualification slip</a:t>
            </a:r>
            <a:endParaRPr sz="28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20"/>
              </a:spcBef>
              <a:spcAft>
                <a:spcPts val="0"/>
              </a:spcAft>
              <a:buClr>
                <a:schemeClr val="dk1"/>
              </a:buClr>
              <a:buSzPts val="1600"/>
              <a:buFont typeface="Arial"/>
              <a:buChar char="–"/>
            </a:pPr>
            <a:r>
              <a:rPr lang="en" sz="1600" b="0" i="0" u="none" strike="noStrike" cap="none" dirty="0">
                <a:solidFill>
                  <a:schemeClr val="dk1"/>
                </a:solidFill>
                <a:latin typeface="Arial"/>
                <a:ea typeface="Arial"/>
                <a:cs typeface="Arial"/>
                <a:sym typeface="Arial"/>
              </a:rPr>
              <a:t>Interaction with other officials – e.g. chief judge, deck referee, starter</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400"/>
              </a:spcBef>
              <a:spcAft>
                <a:spcPts val="0"/>
              </a:spcAft>
              <a:buClr>
                <a:schemeClr val="dk1"/>
              </a:buClr>
              <a:buSzPts val="2000"/>
              <a:buFont typeface="Arial"/>
              <a:buChar char="•"/>
            </a:pPr>
            <a:r>
              <a:rPr lang="en" sz="1800" b="0" i="0" u="none" strike="noStrike" cap="none" dirty="0">
                <a:solidFill>
                  <a:schemeClr val="dk1"/>
                </a:solidFill>
                <a:latin typeface="Arial"/>
                <a:ea typeface="Arial"/>
                <a:cs typeface="Arial"/>
                <a:sym typeface="Arial"/>
              </a:rPr>
              <a:t>Critical component of the training process for an official</a:t>
            </a:r>
            <a:endParaRPr sz="1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400"/>
              </a:spcBef>
              <a:spcAft>
                <a:spcPts val="0"/>
              </a:spcAft>
              <a:buClr>
                <a:schemeClr val="dk1"/>
              </a:buClr>
              <a:buSzPts val="2000"/>
              <a:buFont typeface="Arial"/>
              <a:buChar char="•"/>
            </a:pPr>
            <a:r>
              <a:rPr lang="en" sz="1800" b="0" i="0" u="none" strike="noStrike" cap="none" dirty="0">
                <a:solidFill>
                  <a:schemeClr val="dk1"/>
                </a:solidFill>
                <a:latin typeface="Arial"/>
                <a:ea typeface="Arial"/>
                <a:cs typeface="Arial"/>
                <a:sym typeface="Arial"/>
              </a:rPr>
              <a:t>No pre-requisite required to shadow at a swim meet</a:t>
            </a:r>
            <a:endParaRPr sz="1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400"/>
              </a:spcBef>
              <a:spcAft>
                <a:spcPts val="0"/>
              </a:spcAft>
              <a:buClr>
                <a:schemeClr val="dk1"/>
              </a:buClr>
              <a:buSzPts val="2000"/>
              <a:buFont typeface="Arial"/>
              <a:buChar char="•"/>
            </a:pPr>
            <a:r>
              <a:rPr lang="en" sz="1800" b="0" i="0" u="none" strike="noStrike" cap="none" dirty="0">
                <a:solidFill>
                  <a:schemeClr val="dk1"/>
                </a:solidFill>
                <a:latin typeface="Arial"/>
                <a:ea typeface="Arial"/>
                <a:cs typeface="Arial"/>
                <a:sym typeface="Arial"/>
              </a:rPr>
              <a:t>S&amp;T Trainees are encouraged to shadow after they complete their clinic until they receive their T1 (Z1S – varies a bit from zone to zone)</a:t>
            </a:r>
            <a:endParaRPr sz="18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400"/>
              </a:spcBef>
              <a:spcAft>
                <a:spcPts val="0"/>
              </a:spcAft>
              <a:buClr>
                <a:schemeClr val="dk1"/>
              </a:buClr>
              <a:buSzPts val="2000"/>
              <a:buFont typeface="Arial"/>
              <a:buChar char="•"/>
            </a:pPr>
            <a:r>
              <a:rPr lang="en" sz="1800" b="0" i="0" u="none" strike="noStrike" cap="none" dirty="0">
                <a:solidFill>
                  <a:schemeClr val="dk1"/>
                </a:solidFill>
                <a:latin typeface="Arial"/>
                <a:ea typeface="Arial"/>
                <a:cs typeface="Arial"/>
                <a:sym typeface="Arial"/>
              </a:rPr>
              <a:t>If you plan to shadow, attend the officials meeting at the beginning of the session and sign-in as a shadow.</a:t>
            </a:r>
            <a:endParaRPr sz="1800" b="0" i="0" u="none" strike="noStrike" cap="none" dirty="0">
              <a:solidFill>
                <a:schemeClr val="dk1"/>
              </a:solidFill>
              <a:latin typeface="Arial"/>
              <a:ea typeface="Arial"/>
              <a:cs typeface="Arial"/>
              <a:sym typeface="Arial"/>
            </a:endParaRPr>
          </a:p>
        </p:txBody>
      </p:sp>
      <p:sp>
        <p:nvSpPr>
          <p:cNvPr id="608" name="Google Shape;608;p7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09" name="Google Shape;609;p7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10" name="Google Shape;610;p7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47</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72"/>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Certification Requirements: </a:t>
            </a:r>
            <a:r>
              <a:rPr lang="en" sz="2400" b="0" i="0" u="none" strike="noStrike" cap="none">
                <a:solidFill>
                  <a:schemeClr val="dk1"/>
                </a:solidFill>
                <a:latin typeface="Arial"/>
                <a:ea typeface="Arial"/>
                <a:cs typeface="Arial"/>
                <a:sym typeface="Arial"/>
              </a:rPr>
              <a:t>Apprentice or Trainee</a:t>
            </a:r>
            <a:endParaRPr sz="2400" b="0" i="0" u="none" strike="noStrike" cap="none" dirty="0">
              <a:solidFill>
                <a:schemeClr val="dk1"/>
              </a:solidFill>
              <a:latin typeface="Arial"/>
              <a:ea typeface="Arial"/>
              <a:cs typeface="Arial"/>
              <a:sym typeface="Arial"/>
            </a:endParaRPr>
          </a:p>
        </p:txBody>
      </p:sp>
      <p:sp>
        <p:nvSpPr>
          <p:cNvPr id="617" name="Google Shape;617;p72"/>
          <p:cNvSpPr txBox="1">
            <a:spLocks noGrp="1"/>
          </p:cNvSpPr>
          <p:nvPr>
            <p:ph type="body" idx="1"/>
          </p:nvPr>
        </p:nvSpPr>
        <p:spPr>
          <a:xfrm>
            <a:off x="457200" y="1193799"/>
            <a:ext cx="8229600" cy="3573463"/>
          </a:xfrm>
          <a:prstGeom prst="rect">
            <a:avLst/>
          </a:prstGeom>
          <a:noFill/>
          <a:ln>
            <a:noFill/>
          </a:ln>
        </p:spPr>
        <p:txBody>
          <a:bodyPr spcFirstLastPara="1" wrap="square" lIns="91425" tIns="45700" rIns="91425" bIns="45700" anchor="t" anchorCtr="0">
            <a:noAutofit/>
          </a:bodyPr>
          <a:lstStyle/>
          <a:p>
            <a:pPr marL="342900" marR="0" lvl="0" indent="-317500" algn="l" rtl="0">
              <a:lnSpc>
                <a:spcPct val="90000"/>
              </a:lnSpc>
              <a:spcBef>
                <a:spcPts val="0"/>
              </a:spcBef>
              <a:spcAft>
                <a:spcPts val="0"/>
              </a:spcAft>
              <a:buClr>
                <a:schemeClr val="dk1"/>
              </a:buClr>
              <a:buSzPts val="1600"/>
              <a:buFont typeface="Arial"/>
              <a:buChar char="•"/>
            </a:pPr>
            <a:r>
              <a:rPr lang="en" sz="1600" b="0" i="0" u="none" strike="noStrike" cap="none" dirty="0">
                <a:solidFill>
                  <a:schemeClr val="dk1"/>
                </a:solidFill>
                <a:latin typeface="Arial"/>
                <a:ea typeface="Arial"/>
                <a:cs typeface="Arial"/>
                <a:sym typeface="Arial"/>
              </a:rPr>
              <a:t>An Apprentice (also referred to as a Trainee or T1) is </a:t>
            </a:r>
            <a:r>
              <a:rPr lang="en" sz="1600" b="0" i="0" u="none" strike="noStrike" cap="none" dirty="0">
                <a:solidFill>
                  <a:srgbClr val="000000"/>
                </a:solidFill>
                <a:latin typeface="Arial"/>
                <a:ea typeface="Arial"/>
                <a:cs typeface="Arial"/>
                <a:sym typeface="Arial"/>
              </a:rPr>
              <a:t>a </a:t>
            </a:r>
            <a:r>
              <a:rPr lang="en" sz="1600" b="0" i="0" u="sng" strike="noStrike" cap="none" dirty="0">
                <a:solidFill>
                  <a:srgbClr val="000000"/>
                </a:solidFill>
                <a:latin typeface="Arial"/>
                <a:ea typeface="Arial"/>
                <a:cs typeface="Arial"/>
                <a:sym typeface="Arial"/>
              </a:rPr>
              <a:t>non-</a:t>
            </a:r>
            <a:r>
              <a:rPr lang="en" sz="1600" b="0" i="0" u="sng" strike="noStrike" cap="none" dirty="0">
                <a:solidFill>
                  <a:schemeClr val="dk1"/>
                </a:solidFill>
                <a:latin typeface="Arial"/>
                <a:ea typeface="Arial"/>
                <a:cs typeface="Arial"/>
                <a:sym typeface="Arial"/>
              </a:rPr>
              <a:t>certified</a:t>
            </a:r>
            <a:r>
              <a:rPr lang="en" sz="1600" b="0" i="0" u="none" strike="noStrike" cap="none" dirty="0">
                <a:solidFill>
                  <a:schemeClr val="dk1"/>
                </a:solidFill>
                <a:latin typeface="Arial"/>
                <a:ea typeface="Arial"/>
                <a:cs typeface="Arial"/>
                <a:sym typeface="Arial"/>
              </a:rPr>
              <a:t> official who continues to learn and develop their skills by working as a S&amp;T under the direct supervision of a certified official, CJ, or Meet Referee.</a:t>
            </a:r>
            <a:endParaRPr sz="1600" b="0" i="0" u="none" strike="noStrike" cap="none" dirty="0">
              <a:solidFill>
                <a:schemeClr val="dk1"/>
              </a:solidFill>
              <a:latin typeface="Arial"/>
              <a:ea typeface="Arial"/>
              <a:cs typeface="Arial"/>
              <a:sym typeface="Arial"/>
            </a:endParaRPr>
          </a:p>
          <a:p>
            <a:pPr marL="342900" marR="0" lvl="0" indent="-317500" algn="l" rtl="0">
              <a:lnSpc>
                <a:spcPct val="90000"/>
              </a:lnSpc>
              <a:spcBef>
                <a:spcPts val="0"/>
              </a:spcBef>
              <a:spcAft>
                <a:spcPts val="0"/>
              </a:spcAft>
              <a:buClr>
                <a:schemeClr val="dk1"/>
              </a:buClr>
              <a:buSzPts val="1600"/>
              <a:buFont typeface="Arial"/>
              <a:buChar char="•"/>
            </a:pPr>
            <a:r>
              <a:rPr lang="en" sz="1600" b="1" dirty="0"/>
              <a:t>Requirements</a:t>
            </a:r>
            <a:r>
              <a:rPr lang="en" sz="1600" b="1" i="0" u="none" strike="noStrike" cap="none" dirty="0">
                <a:solidFill>
                  <a:schemeClr val="dk1"/>
                </a:solidFill>
                <a:latin typeface="Arial"/>
                <a:ea typeface="Arial"/>
                <a:cs typeface="Arial"/>
                <a:sym typeface="Arial"/>
              </a:rPr>
              <a:t> for becoming an apprentice include the following</a:t>
            </a:r>
            <a:r>
              <a:rPr lang="en" sz="1600" b="1" i="0" u="none" strike="noStrike" cap="none" dirty="0">
                <a:solidFill>
                  <a:schemeClr val="dk1"/>
                </a:solidFill>
              </a:rPr>
              <a:t>:</a:t>
            </a:r>
            <a:endParaRPr sz="1600" b="1" i="0" u="none" strike="noStrike" cap="none" dirty="0">
              <a:solidFill>
                <a:schemeClr val="dk1"/>
              </a:solidFil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Attend a clinic (formal training)</a:t>
            </a:r>
            <a:endParaRPr sz="1500" b="0"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Register with USA-S as an official</a:t>
            </a:r>
            <a:endParaRPr sz="1500" b="0"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Pass Level II Background check </a:t>
            </a:r>
            <a:endParaRPr sz="1500" b="0"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Complete the Athlete protection training (APT)/Concussion</a:t>
            </a:r>
            <a:endParaRPr sz="1500" b="0"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Pass the S&amp;T/Timer On-line certification test</a:t>
            </a:r>
            <a:endParaRPr sz="1500" b="0" i="0" u="none" strike="noStrike" cap="none" dirty="0">
              <a:solidFill>
                <a:schemeClr val="dk1"/>
              </a:solidFill>
              <a:latin typeface="Arial"/>
              <a:ea typeface="Arial"/>
              <a:cs typeface="Arial"/>
              <a:sym typeface="Arial"/>
            </a:endParaRPr>
          </a:p>
          <a:p>
            <a:pPr marL="342900" marR="0" lvl="0" indent="-317500" algn="l" rtl="0">
              <a:lnSpc>
                <a:spcPct val="90000"/>
              </a:lnSpc>
              <a:spcBef>
                <a:spcPts val="400"/>
              </a:spcBef>
              <a:spcAft>
                <a:spcPts val="0"/>
              </a:spcAft>
              <a:buClr>
                <a:schemeClr val="dk1"/>
              </a:buClr>
              <a:buSzPts val="1600"/>
              <a:buFont typeface="Arial"/>
              <a:buChar char="•"/>
            </a:pPr>
            <a:r>
              <a:rPr lang="en" sz="1600" b="1" i="0" u="none" strike="noStrike" cap="none" dirty="0">
                <a:solidFill>
                  <a:schemeClr val="dk1"/>
                </a:solidFill>
                <a:latin typeface="Arial"/>
                <a:ea typeface="Arial"/>
                <a:cs typeface="Arial"/>
                <a:sym typeface="Arial"/>
              </a:rPr>
              <a:t>Official Trainees should work several session</a:t>
            </a:r>
            <a:r>
              <a:rPr lang="en" sz="1600" b="1" i="0" u="none" strike="noStrike" cap="none" dirty="0">
                <a:solidFill>
                  <a:srgbClr val="000000"/>
                </a:solidFill>
                <a:latin typeface="Arial"/>
                <a:ea typeface="Arial"/>
                <a:cs typeface="Arial"/>
                <a:sym typeface="Arial"/>
              </a:rPr>
              <a:t>s</a:t>
            </a:r>
            <a:r>
              <a:rPr lang="en" sz="1600" b="1" i="0" u="none" strike="noStrike" cap="none" dirty="0">
                <a:solidFill>
                  <a:schemeClr val="dk1"/>
                </a:solidFill>
                <a:latin typeface="Arial"/>
                <a:ea typeface="Arial"/>
                <a:cs typeface="Arial"/>
                <a:sym typeface="Arial"/>
              </a:rPr>
              <a:t> as an apprentice to develop their skills prior to their first and second evaluations:</a:t>
            </a:r>
            <a:endParaRPr sz="1600" b="1"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Take advantage of shadowing before working as an apprentice</a:t>
            </a:r>
            <a:endParaRPr sz="1500" b="0" i="0" u="none" strike="noStrike" cap="none" dirty="0">
              <a:solidFill>
                <a:schemeClr val="dk1"/>
              </a:solidFill>
              <a:latin typeface="Arial"/>
              <a:ea typeface="Arial"/>
              <a:cs typeface="Arial"/>
              <a:sym typeface="Arial"/>
            </a:endParaRPr>
          </a:p>
          <a:p>
            <a:pPr marL="742950" marR="0" lvl="1" indent="-279400" algn="l" rtl="0">
              <a:lnSpc>
                <a:spcPct val="90000"/>
              </a:lnSpc>
              <a:spcBef>
                <a:spcPts val="320"/>
              </a:spcBef>
              <a:spcAft>
                <a:spcPts val="0"/>
              </a:spcAft>
              <a:buClr>
                <a:schemeClr val="dk1"/>
              </a:buClr>
              <a:buSzPts val="1500"/>
              <a:buFont typeface="Arial"/>
              <a:buChar char="–"/>
            </a:pPr>
            <a:r>
              <a:rPr lang="en" sz="1500" b="0" i="0" u="none" strike="noStrike" cap="none" dirty="0">
                <a:solidFill>
                  <a:schemeClr val="dk1"/>
                </a:solidFill>
                <a:latin typeface="Arial"/>
                <a:ea typeface="Arial"/>
                <a:cs typeface="Arial"/>
                <a:sym typeface="Arial"/>
              </a:rPr>
              <a:t>Make sure you feel comfortable working as an apprentice before asking for your first evaluation (this isn’t a race)</a:t>
            </a:r>
            <a:endParaRPr sz="1500" b="0" i="0" u="none" strike="noStrike" cap="none" dirty="0">
              <a:solidFill>
                <a:schemeClr val="dk1"/>
              </a:solidFill>
              <a:latin typeface="Arial"/>
              <a:ea typeface="Arial"/>
              <a:cs typeface="Arial"/>
              <a:sym typeface="Arial"/>
            </a:endParaRPr>
          </a:p>
        </p:txBody>
      </p:sp>
      <p:sp>
        <p:nvSpPr>
          <p:cNvPr id="618" name="Google Shape;618;p7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19" name="Google Shape;619;p7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20" name="Google Shape;620;p7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48</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73"/>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dirty="0">
                <a:solidFill>
                  <a:schemeClr val="dk1"/>
                </a:solidFill>
                <a:latin typeface="Arial"/>
                <a:ea typeface="Arial"/>
                <a:cs typeface="Arial"/>
                <a:sym typeface="Arial"/>
              </a:rPr>
              <a:t>Certification Requirements: Evaluation Process</a:t>
            </a:r>
            <a:endParaRPr sz="2800" b="0" i="0" u="none" strike="noStrike" cap="none" dirty="0">
              <a:solidFill>
                <a:schemeClr val="dk1"/>
              </a:solidFill>
              <a:latin typeface="Arial"/>
              <a:ea typeface="Arial"/>
              <a:cs typeface="Arial"/>
              <a:sym typeface="Arial"/>
            </a:endParaRPr>
          </a:p>
        </p:txBody>
      </p:sp>
      <p:sp>
        <p:nvSpPr>
          <p:cNvPr id="627" name="Google Shape;627;p73"/>
          <p:cNvSpPr txBox="1">
            <a:spLocks noGrp="1"/>
          </p:cNvSpPr>
          <p:nvPr>
            <p:ph type="body" idx="1"/>
          </p:nvPr>
        </p:nvSpPr>
        <p:spPr>
          <a:xfrm>
            <a:off x="457200" y="1371600"/>
            <a:ext cx="8229600" cy="322302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Final Step of certification process (must be T1 to be evaled in Z1S)</a:t>
            </a:r>
            <a:endParaRPr sz="20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2 evaluations and recommended by two Meet Refs</a:t>
            </a:r>
            <a:endParaRPr sz="20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60"/>
              </a:spcBef>
              <a:spcAft>
                <a:spcPts val="0"/>
              </a:spcAft>
              <a:buClr>
                <a:schemeClr val="dk1"/>
              </a:buClr>
              <a:buSzPts val="1800"/>
              <a:buFont typeface="Arial"/>
              <a:buChar char="–"/>
            </a:pPr>
            <a:r>
              <a:rPr lang="en" sz="2000" dirty="0"/>
              <a:t>For each eval, m</a:t>
            </a:r>
            <a:r>
              <a:rPr lang="en" sz="2000" b="0" i="0" u="none" strike="noStrike" cap="none" dirty="0">
                <a:solidFill>
                  <a:schemeClr val="dk1"/>
                </a:solidFill>
                <a:latin typeface="Arial"/>
                <a:ea typeface="Arial"/>
                <a:cs typeface="Arial"/>
                <a:sym typeface="Arial"/>
              </a:rPr>
              <a:t>ust work two days or more at a 2+ day Meet</a:t>
            </a:r>
            <a:endParaRPr sz="20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Highly encouraged to work 2-4 sessions between initial and final evaluation</a:t>
            </a:r>
            <a:endParaRPr sz="20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Zone Official’s Chair makes final decision</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40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Not pass or fail, but provides feedback regarding where a person is in their development process, and if they are ready to work independently</a:t>
            </a:r>
            <a:endParaRPr sz="2000" b="0" i="0" u="none" strike="noStrike" cap="none" dirty="0">
              <a:solidFill>
                <a:schemeClr val="dk1"/>
              </a:solidFill>
              <a:latin typeface="Arial"/>
              <a:ea typeface="Arial"/>
              <a:cs typeface="Arial"/>
              <a:sym typeface="Arial"/>
            </a:endParaRPr>
          </a:p>
        </p:txBody>
      </p:sp>
      <p:sp>
        <p:nvSpPr>
          <p:cNvPr id="628" name="Google Shape;628;p7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29" name="Google Shape;629;p7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30" name="Google Shape;630;p7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49</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9"/>
          <p:cNvSpPr txBox="1">
            <a:spLocks noGrp="1"/>
          </p:cNvSpPr>
          <p:nvPr>
            <p:ph type="title"/>
          </p:nvPr>
        </p:nvSpPr>
        <p:spPr>
          <a:xfrm>
            <a:off x="457200" y="182663"/>
            <a:ext cx="6041036"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USA Swimming</a:t>
            </a:r>
            <a:br>
              <a:rPr lang="en" sz="3200" b="0" i="0" u="none" strike="noStrike" cap="none" dirty="0">
                <a:solidFill>
                  <a:schemeClr val="dk1"/>
                </a:solidFill>
                <a:latin typeface="Arial"/>
                <a:ea typeface="Arial"/>
                <a:cs typeface="Arial"/>
                <a:sym typeface="Arial"/>
              </a:rPr>
            </a:br>
            <a:r>
              <a:rPr lang="en" sz="3200" b="0" i="0" u="none" strike="noStrike" cap="none" dirty="0">
                <a:solidFill>
                  <a:schemeClr val="dk1"/>
                </a:solidFill>
                <a:latin typeface="Arial"/>
                <a:ea typeface="Arial"/>
                <a:cs typeface="Arial"/>
                <a:sym typeface="Arial"/>
              </a:rPr>
              <a:t>Mission Statement</a:t>
            </a:r>
            <a:endParaRPr sz="3200" b="0" i="0" u="none" strike="noStrike" cap="none" dirty="0">
              <a:solidFill>
                <a:schemeClr val="dk1"/>
              </a:solidFill>
              <a:latin typeface="Arial"/>
              <a:ea typeface="Arial"/>
              <a:cs typeface="Arial"/>
              <a:sym typeface="Arial"/>
            </a:endParaRPr>
          </a:p>
        </p:txBody>
      </p:sp>
      <p:pic>
        <p:nvPicPr>
          <p:cNvPr id="172" name="Google Shape;172;p29" descr="http://www.lhyswim.com/njlhy/UserFiles/Image/usas_logo.png"/>
          <p:cNvPicPr preferRelativeResize="0"/>
          <p:nvPr/>
        </p:nvPicPr>
        <p:blipFill rotWithShape="1">
          <a:blip r:embed="rId3">
            <a:alphaModFix/>
          </a:blip>
          <a:srcRect/>
          <a:stretch/>
        </p:blipFill>
        <p:spPr>
          <a:xfrm>
            <a:off x="6295869" y="96938"/>
            <a:ext cx="1014328" cy="942881"/>
          </a:xfrm>
          <a:prstGeom prst="rect">
            <a:avLst/>
          </a:prstGeom>
          <a:noFill/>
          <a:ln>
            <a:noFill/>
          </a:ln>
        </p:spPr>
      </p:pic>
      <p:sp>
        <p:nvSpPr>
          <p:cNvPr id="173" name="Google Shape;173;p29"/>
          <p:cNvSpPr/>
          <p:nvPr/>
        </p:nvSpPr>
        <p:spPr>
          <a:xfrm>
            <a:off x="473996" y="1265613"/>
            <a:ext cx="7929797" cy="34855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USA Swimming is the National Governing Body for the sport of swimming.  We administer competitive swimming in accordance with the Olympic &amp; Amateur Sports Act.  We provide programs and services for our members, supporters, affiliates and the interested public.  We value these members of the swimming community, and the staff and volunteers who serve them.  We are committed to excellence and the improvement of our sport. We are committed to providing a safe and positive environment for all members.</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 -Vision: To inspire and enable our members to achieve excellence in the sport of swimming and in life</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a:ea typeface="Arial"/>
                <a:cs typeface="Arial"/>
                <a:sym typeface="Arial"/>
              </a:rPr>
              <a:t>-Core Objectives: Build the base, promote the sport, and achieve competitive success</a:t>
            </a:r>
            <a:endParaRPr sz="1800" b="0" i="0" u="none" strike="noStrike" cap="none" dirty="0">
              <a:solidFill>
                <a:srgbClr val="000000"/>
              </a:solidFill>
              <a:latin typeface="Arial"/>
              <a:ea typeface="Arial"/>
              <a:cs typeface="Arial"/>
              <a:sym typeface="Arial"/>
            </a:endParaRPr>
          </a:p>
        </p:txBody>
      </p:sp>
      <p:sp>
        <p:nvSpPr>
          <p:cNvPr id="174" name="Google Shape;174;p29"/>
          <p:cNvSpPr/>
          <p:nvPr/>
        </p:nvSpPr>
        <p:spPr>
          <a:xfrm>
            <a:off x="352358" y="2906498"/>
            <a:ext cx="8173074" cy="4385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dk1"/>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p:txBody>
      </p:sp>
      <p:sp>
        <p:nvSpPr>
          <p:cNvPr id="175" name="Google Shape;175;p2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176" name="Google Shape;176;p2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77" name="Google Shape;177;p2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5</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74"/>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Certification Requirements cont:</a:t>
            </a:r>
            <a:endParaRPr sz="3200" b="0" i="0" u="none" strike="noStrike" cap="none" dirty="0">
              <a:solidFill>
                <a:schemeClr val="dk1"/>
              </a:solidFill>
              <a:latin typeface="Arial"/>
              <a:ea typeface="Arial"/>
              <a:cs typeface="Arial"/>
              <a:sym typeface="Arial"/>
            </a:endParaRPr>
          </a:p>
        </p:txBody>
      </p:sp>
      <p:sp>
        <p:nvSpPr>
          <p:cNvPr id="636" name="Google Shape;636;p7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40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Evaluation form (can be found at pacswim.org)</a:t>
            </a:r>
            <a:endParaRPr dirty="0"/>
          </a:p>
          <a:p>
            <a:pPr marL="342900" marR="0" lvl="0" indent="-342900" algn="l" rtl="0">
              <a:lnSpc>
                <a:spcPct val="100000"/>
              </a:lnSpc>
              <a:spcBef>
                <a:spcPts val="400"/>
              </a:spcBef>
              <a:spcAft>
                <a:spcPts val="0"/>
              </a:spcAft>
              <a:buClr>
                <a:schemeClr val="dk1"/>
              </a:buClr>
              <a:buSzPts val="2000"/>
              <a:buFont typeface="Arial"/>
              <a:buChar char="•"/>
            </a:pPr>
            <a:r>
              <a:rPr lang="en" sz="2000" b="0" i="0" u="none" strike="noStrike" cap="none" dirty="0">
                <a:solidFill>
                  <a:schemeClr val="dk1"/>
                </a:solidFill>
                <a:latin typeface="Arial"/>
                <a:ea typeface="Arial"/>
                <a:cs typeface="Arial"/>
                <a:sym typeface="Arial"/>
              </a:rPr>
              <a:t>What are we looking for in an L1 Official:</a:t>
            </a:r>
            <a:endParaRPr dirty="0"/>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Open to receiving and incorporating feedback</a:t>
            </a:r>
            <a:endParaRPr dirty="0"/>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Team player</a:t>
            </a:r>
            <a:endParaRPr dirty="0"/>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Understanding of technical rules and ability to apply them in typical situations</a:t>
            </a:r>
            <a:endParaRPr dirty="0"/>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Understands Meet protocols (official’s meeting, jurisdictions, teams, rotations, DQ process)</a:t>
            </a:r>
            <a:endParaRPr sz="2000" b="0" i="0" u="none" strike="noStrike" cap="none" dirty="0">
              <a:solidFill>
                <a:schemeClr val="dk1"/>
              </a:solidFill>
              <a:latin typeface="Arial"/>
              <a:ea typeface="Arial"/>
              <a:cs typeface="Arial"/>
              <a:sym typeface="Arial"/>
            </a:endParaRPr>
          </a:p>
          <a:p>
            <a:pPr marL="742950" marR="0" lvl="1" indent="-285750" algn="l" rtl="0">
              <a:lnSpc>
                <a:spcPct val="100000"/>
              </a:lnSpc>
              <a:spcBef>
                <a:spcPts val="360"/>
              </a:spcBef>
              <a:spcAft>
                <a:spcPts val="0"/>
              </a:spcAft>
              <a:buClr>
                <a:schemeClr val="dk1"/>
              </a:buClr>
              <a:buSzPts val="1800"/>
              <a:buFont typeface="Arial"/>
              <a:buChar char="–"/>
            </a:pPr>
            <a:r>
              <a:rPr lang="en" sz="2000" b="0" i="0" u="none" strike="noStrike" cap="none" dirty="0">
                <a:solidFill>
                  <a:schemeClr val="dk1"/>
                </a:solidFill>
                <a:latin typeface="Arial"/>
                <a:ea typeface="Arial"/>
                <a:cs typeface="Arial"/>
                <a:sym typeface="Arial"/>
              </a:rPr>
              <a:t>Ample time on deck working as an apprentice</a:t>
            </a:r>
            <a:endParaRPr dirty="0"/>
          </a:p>
        </p:txBody>
      </p:sp>
      <p:sp>
        <p:nvSpPr>
          <p:cNvPr id="637" name="Google Shape;637;p7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38" name="Google Shape;638;p7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39" name="Google Shape;639;p7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50</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75"/>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Officials Tracking System</a:t>
            </a:r>
            <a:endParaRPr sz="3200" b="0" i="0" u="none" strike="noStrike" cap="none" dirty="0">
              <a:solidFill>
                <a:schemeClr val="dk1"/>
              </a:solidFill>
              <a:latin typeface="Arial"/>
              <a:ea typeface="Arial"/>
              <a:cs typeface="Arial"/>
              <a:sym typeface="Arial"/>
            </a:endParaRPr>
          </a:p>
        </p:txBody>
      </p:sp>
      <p:sp>
        <p:nvSpPr>
          <p:cNvPr id="645" name="Google Shape;645;p75"/>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OTS</a:t>
            </a:r>
            <a:r>
              <a:rPr lang="en" sz="2400" dirty="0"/>
              <a:t> (Online Tracking System), Deck Pass</a:t>
            </a:r>
            <a:endParaRPr sz="2400" dirty="0"/>
          </a:p>
          <a:p>
            <a:pPr marL="914400" marR="0" lvl="1" indent="-355600" algn="l" rtl="0">
              <a:lnSpc>
                <a:spcPct val="100000"/>
              </a:lnSpc>
              <a:spcBef>
                <a:spcPts val="0"/>
              </a:spcBef>
              <a:spcAft>
                <a:spcPts val="0"/>
              </a:spcAft>
              <a:buSzPts val="2000"/>
              <a:buChar char="–"/>
            </a:pPr>
            <a:r>
              <a:rPr lang="en" sz="2000" dirty="0"/>
              <a:t>Used to track worked sessions, activities (i.e. clinics) and tests for officials</a:t>
            </a:r>
            <a:endParaRPr sz="2000" dirty="0"/>
          </a:p>
          <a:p>
            <a:pPr marL="914400" marR="0" lvl="1" indent="-355600" algn="l" rtl="0">
              <a:lnSpc>
                <a:spcPct val="100000"/>
              </a:lnSpc>
              <a:spcBef>
                <a:spcPts val="0"/>
              </a:spcBef>
              <a:spcAft>
                <a:spcPts val="0"/>
              </a:spcAft>
              <a:buSzPts val="2000"/>
              <a:buChar char="–"/>
            </a:pPr>
            <a:r>
              <a:rPr lang="en" sz="2000" dirty="0"/>
              <a:t>Create account on USA Swimming Website</a:t>
            </a:r>
            <a:endParaRPr sz="2000" dirty="0"/>
          </a:p>
          <a:p>
            <a:pPr marL="914400" marR="0" lvl="1" indent="-355600" algn="l" rtl="0">
              <a:lnSpc>
                <a:spcPct val="100000"/>
              </a:lnSpc>
              <a:spcBef>
                <a:spcPts val="0"/>
              </a:spcBef>
              <a:spcAft>
                <a:spcPts val="0"/>
              </a:spcAft>
              <a:buSzPts val="2000"/>
              <a:buChar char="–"/>
            </a:pPr>
            <a:r>
              <a:rPr lang="en" sz="2000" dirty="0"/>
              <a:t>Links your USA-S membership ID to your account (requires register, background and APT)</a:t>
            </a:r>
            <a:endParaRPr sz="2000" dirty="0"/>
          </a:p>
          <a:p>
            <a:pPr marL="342900" marR="0" lvl="0" indent="-342900" algn="l" rtl="0">
              <a:lnSpc>
                <a:spcPct val="100000"/>
              </a:lnSpc>
              <a:spcBef>
                <a:spcPts val="0"/>
              </a:spcBef>
              <a:spcAft>
                <a:spcPts val="0"/>
              </a:spcAft>
              <a:buClr>
                <a:schemeClr val="dk1"/>
              </a:buClr>
              <a:buSzPts val="3200"/>
              <a:buFont typeface="Arial"/>
              <a:buChar char="•"/>
            </a:pPr>
            <a:r>
              <a:rPr lang="en" sz="2400" b="0" i="0" u="none" strike="noStrike" cap="none" dirty="0">
                <a:solidFill>
                  <a:schemeClr val="dk1"/>
                </a:solidFill>
                <a:latin typeface="Arial"/>
                <a:ea typeface="Arial"/>
                <a:cs typeface="Arial"/>
                <a:sym typeface="Arial"/>
              </a:rPr>
              <a:t>Pac Swimming Annual Clinic</a:t>
            </a:r>
            <a:endParaRPr sz="2400" b="0" i="0" u="none" strike="noStrike" cap="none" dirty="0">
              <a:solidFill>
                <a:schemeClr val="dk1"/>
              </a:solidFill>
              <a:latin typeface="Arial"/>
              <a:ea typeface="Arial"/>
              <a:cs typeface="Arial"/>
              <a:sym typeface="Arial"/>
            </a:endParaRPr>
          </a:p>
          <a:p>
            <a:pPr marL="914400" marR="0" lvl="1" indent="-355600" algn="l" rtl="0">
              <a:lnSpc>
                <a:spcPct val="100000"/>
              </a:lnSpc>
              <a:spcBef>
                <a:spcPts val="0"/>
              </a:spcBef>
              <a:spcAft>
                <a:spcPts val="0"/>
              </a:spcAft>
              <a:buSzPts val="2000"/>
              <a:buChar char="–"/>
            </a:pPr>
            <a:r>
              <a:rPr lang="en" sz="2000" dirty="0"/>
              <a:t>October 12th (for 2019)</a:t>
            </a:r>
            <a:endParaRPr sz="2000" dirty="0"/>
          </a:p>
          <a:p>
            <a:pPr marL="914400" marR="0" lvl="1" indent="-355600" algn="l" rtl="0">
              <a:lnSpc>
                <a:spcPct val="100000"/>
              </a:lnSpc>
              <a:spcBef>
                <a:spcPts val="0"/>
              </a:spcBef>
              <a:spcAft>
                <a:spcPts val="0"/>
              </a:spcAft>
              <a:buSzPts val="2000"/>
              <a:buChar char="–"/>
            </a:pPr>
            <a:r>
              <a:rPr lang="en" sz="2000" dirty="0"/>
              <a:t>Officials from all over Bay Area</a:t>
            </a:r>
            <a:endParaRPr sz="2000" dirty="0"/>
          </a:p>
        </p:txBody>
      </p:sp>
      <p:sp>
        <p:nvSpPr>
          <p:cNvPr id="646" name="Google Shape;646;p7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47" name="Google Shape;647;p7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48" name="Google Shape;648;p7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51</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8"/>
          <p:cNvSpPr txBox="1">
            <a:spLocks noGrp="1"/>
          </p:cNvSpPr>
          <p:nvPr>
            <p:ph type="title"/>
          </p:nvPr>
        </p:nvSpPr>
        <p:spPr>
          <a:xfrm>
            <a:off x="638828" y="2121581"/>
            <a:ext cx="776613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2800" b="0" i="0" u="none" strike="noStrike" cap="none" dirty="0">
                <a:solidFill>
                  <a:schemeClr val="dk1"/>
                </a:solidFill>
                <a:latin typeface="Arial"/>
                <a:ea typeface="Arial"/>
                <a:cs typeface="Arial"/>
                <a:sym typeface="Arial"/>
              </a:rPr>
              <a:t>The National Certification Process</a:t>
            </a:r>
            <a:endParaRPr sz="2800" b="0" i="0" u="none" strike="noStrike" cap="none" dirty="0">
              <a:solidFill>
                <a:schemeClr val="dk1"/>
              </a:solidFill>
              <a:latin typeface="Arial"/>
              <a:ea typeface="Arial"/>
              <a:cs typeface="Arial"/>
              <a:sym typeface="Arial"/>
            </a:endParaRPr>
          </a:p>
        </p:txBody>
      </p:sp>
      <p:sp>
        <p:nvSpPr>
          <p:cNvPr id="578" name="Google Shape;578;p6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579" name="Google Shape;579;p6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580" name="Google Shape;580;p6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52</a:t>
            </a:fld>
            <a:endParaRPr sz="1200" b="0" i="0" u="none" strike="noStrike" cap="none" dirty="0">
              <a:solidFill>
                <a:srgbClr val="888888"/>
              </a:solidFill>
              <a:latin typeface="Arial"/>
              <a:ea typeface="Arial"/>
              <a:cs typeface="Arial"/>
              <a:sym typeface="Arial"/>
            </a:endParaRPr>
          </a:p>
        </p:txBody>
      </p:sp>
    </p:spTree>
    <p:extLst>
      <p:ext uri="{BB962C8B-B14F-4D97-AF65-F5344CB8AC3E}">
        <p14:creationId xmlns:p14="http://schemas.microsoft.com/office/powerpoint/2010/main" val="21232779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76"/>
          <p:cNvSpPr txBox="1">
            <a:spLocks noGrp="1"/>
          </p:cNvSpPr>
          <p:nvPr>
            <p:ph type="title"/>
          </p:nvPr>
        </p:nvSpPr>
        <p:spPr>
          <a:xfrm>
            <a:off x="457200" y="2280228"/>
            <a:ext cx="7387185"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 sz="4400" b="0" i="0" u="none" strike="noStrike" cap="none">
                <a:solidFill>
                  <a:schemeClr val="dk1"/>
                </a:solidFill>
                <a:latin typeface="Arial"/>
                <a:ea typeface="Arial"/>
                <a:cs typeface="Arial"/>
                <a:sym typeface="Arial"/>
              </a:rPr>
              <a:t>Questions?</a:t>
            </a:r>
            <a:endParaRPr sz="4400" b="0" i="0" u="none" strike="noStrike" cap="none" dirty="0">
              <a:solidFill>
                <a:schemeClr val="dk1"/>
              </a:solidFill>
              <a:latin typeface="Arial"/>
              <a:ea typeface="Arial"/>
              <a:cs typeface="Arial"/>
              <a:sym typeface="Arial"/>
            </a:endParaRPr>
          </a:p>
        </p:txBody>
      </p:sp>
      <p:sp>
        <p:nvSpPr>
          <p:cNvPr id="654" name="Google Shape;654;p7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655" name="Google Shape;655;p7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656" name="Google Shape;656;p7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53</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163643" y="199527"/>
            <a:ext cx="7533806"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a:solidFill>
                  <a:schemeClr val="dk1"/>
                </a:solidFill>
                <a:latin typeface="Arial"/>
                <a:ea typeface="Arial"/>
                <a:cs typeface="Arial"/>
                <a:sym typeface="Arial"/>
              </a:rPr>
              <a:t>Why do you want to be a USA-S official?</a:t>
            </a:r>
            <a:endParaRPr sz="4400" b="0" i="0" u="none" strike="noStrike" cap="none" dirty="0">
              <a:solidFill>
                <a:schemeClr val="dk1"/>
              </a:solidFill>
              <a:latin typeface="Arial"/>
              <a:ea typeface="Arial"/>
              <a:cs typeface="Arial"/>
              <a:sym typeface="Arial"/>
            </a:endParaRPr>
          </a:p>
        </p:txBody>
      </p:sp>
      <p:sp>
        <p:nvSpPr>
          <p:cNvPr id="184" name="Google Shape;184;p30"/>
          <p:cNvSpPr txBox="1">
            <a:spLocks noGrp="1"/>
          </p:cNvSpPr>
          <p:nvPr>
            <p:ph type="body" idx="1"/>
          </p:nvPr>
        </p:nvSpPr>
        <p:spPr>
          <a:xfrm>
            <a:off x="304800" y="1067736"/>
            <a:ext cx="8382000" cy="35524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C264C"/>
              </a:buClr>
              <a:buSzPts val="3200"/>
              <a:buFont typeface="Arial"/>
              <a:buNone/>
            </a:pPr>
            <a:r>
              <a:rPr lang="en" sz="1800" b="0" i="0" u="none" strike="noStrike" cap="none" dirty="0">
                <a:solidFill>
                  <a:srgbClr val="4C264C"/>
                </a:solidFill>
                <a:latin typeface="Arial"/>
                <a:ea typeface="Arial"/>
                <a:cs typeface="Arial"/>
                <a:sym typeface="Arial"/>
              </a:rPr>
              <a:t>Officials are ambassadors for the sport of swimming: They support the athletes and coaches, by ensuring swimming competition is conducted in a </a:t>
            </a:r>
            <a:r>
              <a:rPr lang="en" sz="1800" b="0" i="0" u="sng" strike="noStrike" cap="none" dirty="0">
                <a:solidFill>
                  <a:srgbClr val="4C264C"/>
                </a:solidFill>
                <a:latin typeface="Arial"/>
                <a:ea typeface="Arial"/>
                <a:cs typeface="Arial"/>
                <a:sym typeface="Arial"/>
              </a:rPr>
              <a:t>safe</a:t>
            </a:r>
            <a:r>
              <a:rPr lang="en" sz="1800" b="0" i="0" u="none" strike="noStrike" cap="none" dirty="0">
                <a:solidFill>
                  <a:srgbClr val="4C264C"/>
                </a:solidFill>
                <a:latin typeface="Arial"/>
                <a:ea typeface="Arial"/>
                <a:cs typeface="Arial"/>
                <a:sym typeface="Arial"/>
              </a:rPr>
              <a:t> and </a:t>
            </a:r>
            <a:r>
              <a:rPr lang="en" sz="1800" b="0" i="0" u="sng" strike="noStrike" cap="none" dirty="0">
                <a:solidFill>
                  <a:srgbClr val="4C264C"/>
                </a:solidFill>
                <a:latin typeface="Arial"/>
                <a:ea typeface="Arial"/>
                <a:cs typeface="Arial"/>
                <a:sym typeface="Arial"/>
              </a:rPr>
              <a:t>fair</a:t>
            </a:r>
            <a:r>
              <a:rPr lang="en" sz="1800" b="0" i="0" u="none" strike="noStrike" cap="none" dirty="0">
                <a:solidFill>
                  <a:srgbClr val="4C264C"/>
                </a:solidFill>
                <a:latin typeface="Arial"/>
                <a:ea typeface="Arial"/>
                <a:cs typeface="Arial"/>
                <a:sym typeface="Arial"/>
              </a:rPr>
              <a:t> manner for all … and also get to watch some great swimming while doing their jobs.</a:t>
            </a:r>
            <a:endParaRPr sz="1800" b="0" i="0" u="none" strike="noStrike" cap="none" dirty="0">
              <a:solidFill>
                <a:srgbClr val="4C264C"/>
              </a:solidFill>
              <a:latin typeface="Arial"/>
              <a:ea typeface="Arial"/>
              <a:cs typeface="Arial"/>
              <a:sym typeface="Arial"/>
            </a:endParaRPr>
          </a:p>
          <a:p>
            <a:pPr marL="0" marR="0" lvl="0" indent="0" algn="l" rtl="0">
              <a:lnSpc>
                <a:spcPct val="100000"/>
              </a:lnSpc>
              <a:spcBef>
                <a:spcPts val="360"/>
              </a:spcBef>
              <a:spcAft>
                <a:spcPts val="0"/>
              </a:spcAft>
              <a:buClr>
                <a:srgbClr val="4C264C"/>
              </a:buClr>
              <a:buSzPts val="3200"/>
              <a:buFont typeface="Arial"/>
              <a:buNone/>
            </a:pPr>
            <a:r>
              <a:rPr lang="en" sz="1800" b="1" i="0" u="none" strike="noStrike" cap="none" dirty="0">
                <a:solidFill>
                  <a:srgbClr val="4C264C"/>
                </a:solidFill>
                <a:latin typeface="Arial"/>
                <a:ea typeface="Arial"/>
                <a:cs typeface="Arial"/>
                <a:sym typeface="Arial"/>
              </a:rPr>
              <a:t>What is your interest in becoming an official?</a:t>
            </a:r>
            <a:endParaRPr sz="1800" b="1" i="0" u="none" strike="noStrike" cap="none" dirty="0">
              <a:solidFill>
                <a:srgbClr val="4C264C"/>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Being part of the meet versus a spectator, interacting with athletes and coaches</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Developing a passion for swimming by building knowledge and new skills</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Building friendships with officials across the zone, LSC and nation: becoming part of the larger officials’ community</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The Perks … Officials parking, hospitality, and a starbucks card!</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Hanging out at a swim meet in the parent tent with nothing to do – not fun!</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Letting our kids take responsibility for themselves by getting out of their way</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Volunteer hours are not a problem!!</a:t>
            </a:r>
            <a:endParaRPr sz="1200" b="0" i="0" u="none" strike="noStrike" cap="none" dirty="0">
              <a:solidFill>
                <a:schemeClr val="dk1"/>
              </a:solidFill>
              <a:latin typeface="Arial"/>
              <a:ea typeface="Arial"/>
              <a:cs typeface="Arial"/>
              <a:sym typeface="Arial"/>
            </a:endParaRPr>
          </a:p>
          <a:p>
            <a:pPr marL="342900" marR="0" lvl="0" indent="-304800" algn="l" rtl="0">
              <a:lnSpc>
                <a:spcPct val="100000"/>
              </a:lnSpc>
              <a:spcBef>
                <a:spcPts val="360"/>
              </a:spcBef>
              <a:spcAft>
                <a:spcPts val="0"/>
              </a:spcAft>
              <a:buClr>
                <a:srgbClr val="4C264C"/>
              </a:buClr>
              <a:buSzPts val="1200"/>
              <a:buFont typeface="Arial"/>
              <a:buChar char="•"/>
            </a:pPr>
            <a:r>
              <a:rPr lang="en" sz="1200" b="0" i="0" u="none" strike="noStrike" cap="none" dirty="0">
                <a:solidFill>
                  <a:srgbClr val="4C264C"/>
                </a:solidFill>
                <a:latin typeface="Arial"/>
                <a:ea typeface="Arial"/>
                <a:cs typeface="Arial"/>
                <a:sym typeface="Arial"/>
              </a:rPr>
              <a:t>Giving back</a:t>
            </a:r>
            <a:endParaRPr sz="1200" b="0" i="0" u="none" strike="noStrike" cap="none" dirty="0">
              <a:solidFill>
                <a:schemeClr val="dk1"/>
              </a:solidFill>
              <a:latin typeface="Arial"/>
              <a:ea typeface="Arial"/>
              <a:cs typeface="Arial"/>
              <a:sym typeface="Arial"/>
            </a:endParaRPr>
          </a:p>
        </p:txBody>
      </p:sp>
      <p:pic>
        <p:nvPicPr>
          <p:cNvPr id="185" name="Google Shape;185;p30" descr="http://www.lhyswim.com/njlhy/UserFiles/Image/usas_logo.png"/>
          <p:cNvPicPr preferRelativeResize="0"/>
          <p:nvPr/>
        </p:nvPicPr>
        <p:blipFill rotWithShape="1">
          <a:blip r:embed="rId3">
            <a:alphaModFix/>
          </a:blip>
          <a:srcRect/>
          <a:stretch/>
        </p:blipFill>
        <p:spPr>
          <a:xfrm>
            <a:off x="7315200" y="4200524"/>
            <a:ext cx="1014328" cy="942881"/>
          </a:xfrm>
          <a:prstGeom prst="rect">
            <a:avLst/>
          </a:prstGeom>
          <a:noFill/>
          <a:ln>
            <a:noFill/>
          </a:ln>
        </p:spPr>
      </p:pic>
      <p:sp>
        <p:nvSpPr>
          <p:cNvPr id="186" name="Google Shape;186;p3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187" name="Google Shape;187;p3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88" name="Google Shape;188;p3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6</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USA Swimming Organization:</a:t>
            </a:r>
            <a:endParaRPr sz="2800" b="0" i="0" u="none" strike="noStrike" cap="none" dirty="0">
              <a:solidFill>
                <a:schemeClr val="dk1"/>
              </a:solidFill>
              <a:latin typeface="Arial"/>
              <a:ea typeface="Arial"/>
              <a:cs typeface="Arial"/>
              <a:sym typeface="Arial"/>
            </a:endParaRPr>
          </a:p>
        </p:txBody>
      </p:sp>
      <p:sp>
        <p:nvSpPr>
          <p:cNvPr id="195" name="Google Shape;195;p3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17500" algn="l" rtl="0">
              <a:lnSpc>
                <a:spcPct val="80000"/>
              </a:lnSpc>
              <a:spcBef>
                <a:spcPts val="0"/>
              </a:spcBef>
              <a:spcAft>
                <a:spcPts val="0"/>
              </a:spcAft>
              <a:buClr>
                <a:schemeClr val="dk1"/>
              </a:buClr>
              <a:buSzPts val="2190"/>
              <a:buFont typeface="Arial"/>
              <a:buChar char="•"/>
            </a:pPr>
            <a:r>
              <a:rPr lang="en" sz="1600" b="0" i="0" u="none" strike="noStrike" cap="none" dirty="0">
                <a:solidFill>
                  <a:schemeClr val="dk1"/>
                </a:solidFill>
                <a:latin typeface="Arial"/>
                <a:ea typeface="Arial"/>
                <a:cs typeface="Arial"/>
                <a:sym typeface="Arial"/>
              </a:rPr>
              <a:t>USA Swimming</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444"/>
              </a:spcBef>
              <a:spcAft>
                <a:spcPts val="0"/>
              </a:spcAft>
              <a:buClr>
                <a:schemeClr val="dk1"/>
              </a:buClr>
              <a:buSzPts val="1820"/>
              <a:buFont typeface="Arial"/>
              <a:buChar char="•"/>
            </a:pPr>
            <a:r>
              <a:rPr lang="en" sz="1600" b="0" i="0" u="none" strike="noStrike" cap="none" dirty="0">
                <a:solidFill>
                  <a:schemeClr val="dk1"/>
                </a:solidFill>
                <a:latin typeface="Arial"/>
                <a:ea typeface="Arial"/>
                <a:cs typeface="Arial"/>
                <a:sym typeface="Arial"/>
              </a:rPr>
              <a:t>National organization responsible for technical rules, by-laws</a:t>
            </a:r>
            <a:endParaRPr sz="1600" b="0" i="0" u="none" strike="noStrike" cap="none" dirty="0">
              <a:solidFill>
                <a:schemeClr val="dk1"/>
              </a:solidFill>
              <a:latin typeface="Arial"/>
              <a:ea typeface="Arial"/>
              <a:cs typeface="Arial"/>
              <a:sym typeface="Arial"/>
            </a:endParaRPr>
          </a:p>
          <a:p>
            <a:pPr marL="342900" marR="0" lvl="0" indent="-317500" algn="l" rtl="0">
              <a:lnSpc>
                <a:spcPct val="80000"/>
              </a:lnSpc>
              <a:spcBef>
                <a:spcPts val="518"/>
              </a:spcBef>
              <a:spcAft>
                <a:spcPts val="0"/>
              </a:spcAft>
              <a:buClr>
                <a:schemeClr val="dk1"/>
              </a:buClr>
              <a:buSzPts val="2190"/>
              <a:buFont typeface="Arial"/>
              <a:buChar char="•"/>
            </a:pPr>
            <a:r>
              <a:rPr lang="en" sz="1600" b="0" i="0" u="none" strike="noStrike" cap="none" dirty="0">
                <a:solidFill>
                  <a:schemeClr val="dk1"/>
                </a:solidFill>
                <a:latin typeface="Arial"/>
                <a:ea typeface="Arial"/>
                <a:cs typeface="Arial"/>
                <a:sym typeface="Arial"/>
              </a:rPr>
              <a:t>Local Swim Committee</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444"/>
              </a:spcBef>
              <a:spcAft>
                <a:spcPts val="0"/>
              </a:spcAft>
              <a:buClr>
                <a:schemeClr val="dk1"/>
              </a:buClr>
              <a:buSzPts val="1820"/>
              <a:buFont typeface="Arial"/>
              <a:buChar char="•"/>
            </a:pPr>
            <a:r>
              <a:rPr lang="en" sz="1600" dirty="0"/>
              <a:t>5</a:t>
            </a:r>
            <a:r>
              <a:rPr lang="en" sz="1600" b="0" i="0" u="none" strike="noStrike" cap="none" dirty="0">
                <a:solidFill>
                  <a:schemeClr val="dk1"/>
                </a:solidFill>
                <a:latin typeface="Arial"/>
                <a:ea typeface="Arial"/>
                <a:cs typeface="Arial"/>
                <a:sym typeface="Arial"/>
              </a:rPr>
              <a:t>9 LSCs</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444"/>
              </a:spcBef>
              <a:spcAft>
                <a:spcPts val="0"/>
              </a:spcAft>
              <a:buClr>
                <a:schemeClr val="dk1"/>
              </a:buClr>
              <a:buSzPts val="1820"/>
              <a:buFont typeface="Arial"/>
              <a:buChar char="•"/>
            </a:pPr>
            <a:r>
              <a:rPr lang="en" sz="1600" b="0" i="0" u="none" strike="noStrike" cap="none" dirty="0">
                <a:solidFill>
                  <a:schemeClr val="dk1"/>
                </a:solidFill>
                <a:latin typeface="Arial"/>
                <a:ea typeface="Arial"/>
                <a:cs typeface="Arial"/>
                <a:sym typeface="Arial"/>
              </a:rPr>
              <a:t>Pacific Swimming (PC)</a:t>
            </a:r>
            <a:endParaRPr sz="1600" b="0" i="0" u="none" strike="noStrike" cap="none" dirty="0">
              <a:solidFill>
                <a:schemeClr val="dk1"/>
              </a:solidFill>
              <a:latin typeface="Arial"/>
              <a:ea typeface="Arial"/>
              <a:cs typeface="Arial"/>
              <a:sym typeface="Arial"/>
            </a:endParaRPr>
          </a:p>
          <a:p>
            <a:pPr marL="342900" marR="0" lvl="0" indent="-317500" algn="l" rtl="0">
              <a:lnSpc>
                <a:spcPct val="80000"/>
              </a:lnSpc>
              <a:spcBef>
                <a:spcPts val="518"/>
              </a:spcBef>
              <a:spcAft>
                <a:spcPts val="0"/>
              </a:spcAft>
              <a:buClr>
                <a:schemeClr val="dk1"/>
              </a:buClr>
              <a:buSzPts val="2190"/>
              <a:buFont typeface="Arial"/>
              <a:buChar char="•"/>
            </a:pPr>
            <a:r>
              <a:rPr lang="en" sz="1600" b="0" i="0" u="none" strike="noStrike" cap="none" dirty="0">
                <a:solidFill>
                  <a:schemeClr val="dk1"/>
                </a:solidFill>
                <a:latin typeface="Arial"/>
                <a:ea typeface="Arial"/>
                <a:cs typeface="Arial"/>
                <a:sym typeface="Arial"/>
              </a:rPr>
              <a:t>Zones in Pacific Swimming</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370"/>
              </a:spcBef>
              <a:spcAft>
                <a:spcPts val="0"/>
              </a:spcAft>
              <a:buClr>
                <a:srgbClr val="3366FF"/>
              </a:buClr>
              <a:buSzPts val="1450"/>
              <a:buFont typeface="Arial"/>
              <a:buChar char="•"/>
            </a:pPr>
            <a:r>
              <a:rPr lang="en" sz="1600" b="0" i="0" u="none" strike="noStrike" cap="none" dirty="0">
                <a:solidFill>
                  <a:srgbClr val="3366FF"/>
                </a:solidFill>
                <a:latin typeface="Arial"/>
                <a:ea typeface="Arial"/>
                <a:cs typeface="Arial"/>
                <a:sym typeface="Arial"/>
              </a:rPr>
              <a:t>Zone 1 South - South San Francisco Bay, Santa Cruz, and Monterey</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370"/>
              </a:spcBef>
              <a:spcAft>
                <a:spcPts val="0"/>
              </a:spcAft>
              <a:buClr>
                <a:schemeClr val="dk1"/>
              </a:buClr>
              <a:buSzPts val="1450"/>
              <a:buFont typeface="Arial"/>
              <a:buChar char="•"/>
            </a:pPr>
            <a:r>
              <a:rPr lang="en" sz="1600" b="0" i="0" u="none" strike="noStrike" cap="none" dirty="0">
                <a:solidFill>
                  <a:schemeClr val="dk1"/>
                </a:solidFill>
                <a:latin typeface="Arial"/>
                <a:ea typeface="Arial"/>
                <a:cs typeface="Arial"/>
                <a:sym typeface="Arial"/>
              </a:rPr>
              <a:t>Zone 1 North – Peninsula from Sunnyvale to San Francisco</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370"/>
              </a:spcBef>
              <a:spcAft>
                <a:spcPts val="0"/>
              </a:spcAft>
              <a:buClr>
                <a:schemeClr val="dk1"/>
              </a:buClr>
              <a:buSzPts val="1450"/>
              <a:buFont typeface="Arial"/>
              <a:buChar char="•"/>
            </a:pPr>
            <a:r>
              <a:rPr lang="en" sz="1600" b="0" i="0" u="none" strike="noStrike" cap="none" dirty="0">
                <a:solidFill>
                  <a:schemeClr val="dk1"/>
                </a:solidFill>
                <a:latin typeface="Arial"/>
                <a:ea typeface="Arial"/>
                <a:cs typeface="Arial"/>
                <a:sym typeface="Arial"/>
              </a:rPr>
              <a:t>Zone 2 – East Bay</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370"/>
              </a:spcBef>
              <a:spcAft>
                <a:spcPts val="0"/>
              </a:spcAft>
              <a:buClr>
                <a:schemeClr val="dk1"/>
              </a:buClr>
              <a:buSzPts val="1450"/>
              <a:buFont typeface="Arial"/>
              <a:buChar char="•"/>
            </a:pPr>
            <a:r>
              <a:rPr lang="en" sz="1600" b="0" i="0" u="none" strike="noStrike" cap="none" dirty="0">
                <a:solidFill>
                  <a:schemeClr val="dk1"/>
                </a:solidFill>
                <a:latin typeface="Arial"/>
                <a:ea typeface="Arial"/>
                <a:cs typeface="Arial"/>
                <a:sym typeface="Arial"/>
              </a:rPr>
              <a:t>Zone 3 – North Bay</a:t>
            </a:r>
            <a:endParaRPr sz="1600" b="0" i="0" u="none" strike="noStrike" cap="none" dirty="0">
              <a:solidFill>
                <a:schemeClr val="dk1"/>
              </a:solidFill>
              <a:latin typeface="Arial"/>
              <a:ea typeface="Arial"/>
              <a:cs typeface="Arial"/>
              <a:sym typeface="Arial"/>
            </a:endParaRPr>
          </a:p>
          <a:p>
            <a:pPr marL="742950" marR="0" lvl="1" indent="-260350" algn="l" rtl="0">
              <a:lnSpc>
                <a:spcPct val="80000"/>
              </a:lnSpc>
              <a:spcBef>
                <a:spcPts val="370"/>
              </a:spcBef>
              <a:spcAft>
                <a:spcPts val="0"/>
              </a:spcAft>
              <a:buClr>
                <a:schemeClr val="dk1"/>
              </a:buClr>
              <a:buSzPts val="1450"/>
              <a:buFont typeface="Arial"/>
              <a:buChar char="•"/>
            </a:pPr>
            <a:r>
              <a:rPr lang="en" sz="1600" b="0" i="0" u="none" strike="noStrike" cap="none" dirty="0">
                <a:solidFill>
                  <a:schemeClr val="dk1"/>
                </a:solidFill>
                <a:latin typeface="Arial"/>
                <a:ea typeface="Arial"/>
                <a:cs typeface="Arial"/>
                <a:sym typeface="Arial"/>
              </a:rPr>
              <a:t>Zone 4 – Lake Tahoe, Reno</a:t>
            </a:r>
            <a:endParaRPr sz="1600" b="0" i="0" u="none" strike="noStrike" cap="none" dirty="0">
              <a:solidFill>
                <a:schemeClr val="dk1"/>
              </a:solidFill>
              <a:latin typeface="Arial"/>
              <a:ea typeface="Arial"/>
              <a:cs typeface="Arial"/>
              <a:sym typeface="Arial"/>
            </a:endParaRPr>
          </a:p>
          <a:p>
            <a:pPr marL="742950" marR="0" lvl="1" indent="-144780" algn="l" rtl="0">
              <a:lnSpc>
                <a:spcPct val="80000"/>
              </a:lnSpc>
              <a:spcBef>
                <a:spcPts val="444"/>
              </a:spcBef>
              <a:spcAft>
                <a:spcPts val="0"/>
              </a:spcAft>
              <a:buClr>
                <a:schemeClr val="dk1"/>
              </a:buClr>
              <a:buSzPts val="2220"/>
              <a:buFont typeface="Arial"/>
              <a:buNone/>
            </a:pPr>
            <a:endParaRPr sz="1820" b="0" i="0" u="none" strike="noStrike" cap="none" dirty="0">
              <a:solidFill>
                <a:schemeClr val="dk1"/>
              </a:solidFill>
              <a:latin typeface="Arial"/>
              <a:ea typeface="Arial"/>
              <a:cs typeface="Arial"/>
              <a:sym typeface="Arial"/>
            </a:endParaRPr>
          </a:p>
          <a:p>
            <a:pPr marL="0" marR="0" lvl="0" indent="0" algn="l" rtl="0">
              <a:lnSpc>
                <a:spcPct val="80000"/>
              </a:lnSpc>
              <a:spcBef>
                <a:spcPts val="592"/>
              </a:spcBef>
              <a:spcAft>
                <a:spcPts val="0"/>
              </a:spcAft>
              <a:buClr>
                <a:schemeClr val="dk1"/>
              </a:buClr>
              <a:buSzPts val="3200"/>
              <a:buFont typeface="Arial"/>
              <a:buNone/>
            </a:pPr>
            <a:endParaRPr sz="2560" b="0" i="0" u="none" strike="noStrike" cap="none" dirty="0">
              <a:solidFill>
                <a:schemeClr val="dk1"/>
              </a:solidFill>
              <a:latin typeface="Arial"/>
              <a:ea typeface="Arial"/>
              <a:cs typeface="Arial"/>
              <a:sym typeface="Arial"/>
            </a:endParaRPr>
          </a:p>
        </p:txBody>
      </p:sp>
      <p:sp>
        <p:nvSpPr>
          <p:cNvPr id="196" name="Google Shape;196;p3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197" name="Google Shape;197;p3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198" name="Google Shape;198;p3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7</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3200" b="0" i="0" u="none" strike="noStrike" cap="none" dirty="0">
                <a:solidFill>
                  <a:schemeClr val="dk1"/>
                </a:solidFill>
                <a:latin typeface="Arial"/>
                <a:ea typeface="Arial"/>
                <a:cs typeface="Arial"/>
                <a:sym typeface="Arial"/>
              </a:rPr>
              <a:t>Philosophy of Officiating</a:t>
            </a:r>
            <a:endParaRPr sz="3200" b="0" i="0" u="none" strike="noStrike" cap="none" dirty="0">
              <a:solidFill>
                <a:schemeClr val="dk1"/>
              </a:solidFill>
              <a:latin typeface="Arial"/>
              <a:ea typeface="Arial"/>
              <a:cs typeface="Arial"/>
              <a:sym typeface="Arial"/>
            </a:endParaRPr>
          </a:p>
        </p:txBody>
      </p:sp>
      <p:sp>
        <p:nvSpPr>
          <p:cNvPr id="205" name="Google Shape;205;p32"/>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p>
            <a:pPr marL="342900" marR="0" lvl="0" indent="-317500" algn="l" rtl="0">
              <a:lnSpc>
                <a:spcPct val="100000"/>
              </a:lnSpc>
              <a:spcBef>
                <a:spcPts val="0"/>
              </a:spcBef>
              <a:spcAft>
                <a:spcPts val="600"/>
              </a:spcAft>
              <a:buClr>
                <a:schemeClr val="dk1"/>
              </a:buClr>
              <a:buSzPts val="2560"/>
              <a:buFont typeface="Arial"/>
              <a:buChar char="•"/>
            </a:pPr>
            <a:r>
              <a:rPr lang="en" sz="1600" b="0" i="0" u="none" strike="noStrike" cap="none" dirty="0">
                <a:solidFill>
                  <a:schemeClr val="dk1"/>
                </a:solidFill>
                <a:latin typeface="Arial"/>
                <a:ea typeface="Arial"/>
                <a:cs typeface="Arial"/>
                <a:sym typeface="Arial"/>
              </a:rPr>
              <a:t>Everything is grounded in the </a:t>
            </a:r>
            <a:r>
              <a:rPr lang="en" sz="1600" b="0" i="0" u="sng" strike="noStrike" cap="none" dirty="0">
                <a:solidFill>
                  <a:schemeClr val="dk1"/>
                </a:solidFill>
                <a:latin typeface="Arial"/>
                <a:ea typeface="Arial"/>
                <a:cs typeface="Arial"/>
                <a:sym typeface="Arial"/>
              </a:rPr>
              <a:t>rules</a:t>
            </a:r>
            <a:r>
              <a:rPr lang="en" sz="1600" b="0" i="0" u="none" strike="noStrike" cap="none" dirty="0">
                <a:solidFill>
                  <a:schemeClr val="dk1"/>
                </a:solidFill>
                <a:latin typeface="Arial"/>
                <a:ea typeface="Arial"/>
                <a:cs typeface="Arial"/>
                <a:sym typeface="Arial"/>
              </a:rPr>
              <a:t>. The rules define what is legal and what is not. </a:t>
            </a:r>
            <a:endParaRPr sz="1600" b="0" i="0" u="none" strike="noStrike" cap="none" dirty="0">
              <a:solidFill>
                <a:schemeClr val="dk1"/>
              </a:solidFill>
              <a:latin typeface="Arial"/>
              <a:ea typeface="Arial"/>
              <a:cs typeface="Arial"/>
              <a:sym typeface="Arial"/>
            </a:endParaRPr>
          </a:p>
          <a:p>
            <a:pPr marL="640080" lvl="1" indent="-274320">
              <a:spcBef>
                <a:spcPts val="592"/>
              </a:spcBef>
              <a:buSzPct val="150000"/>
              <a:buFont typeface="Arial" panose="020B0604020202020204" pitchFamily="34" charset="0"/>
              <a:buChar char="•"/>
            </a:pPr>
            <a:r>
              <a:rPr lang="en" sz="1400" dirty="0">
                <a:latin typeface="Times New Roman" panose="02020603050405020304" pitchFamily="18" charset="0"/>
                <a:cs typeface="Times New Roman" panose="02020603050405020304" pitchFamily="18" charset="0"/>
              </a:rPr>
              <a:t>Graceful ≠ Legal; Ugly ≠ Illegal</a:t>
            </a:r>
            <a:endParaRPr sz="1400" dirty="0">
              <a:latin typeface="Times New Roman" panose="02020603050405020304" pitchFamily="18" charset="0"/>
              <a:cs typeface="Times New Roman" panose="02020603050405020304" pitchFamily="18" charset="0"/>
            </a:endParaRPr>
          </a:p>
          <a:p>
            <a:pPr marL="342900" marR="0" lvl="0" indent="-317500" algn="l" rtl="0">
              <a:lnSpc>
                <a:spcPct val="100000"/>
              </a:lnSpc>
              <a:spcBef>
                <a:spcPts val="592"/>
              </a:spcBef>
              <a:spcAft>
                <a:spcPts val="0"/>
              </a:spcAft>
              <a:buClr>
                <a:schemeClr val="dk1"/>
              </a:buClr>
              <a:buSzPts val="2560"/>
              <a:buFont typeface="Arial"/>
              <a:buChar char="•"/>
            </a:pPr>
            <a:r>
              <a:rPr lang="en" sz="1600" b="0" i="0" u="none" strike="noStrike" cap="none" dirty="0">
                <a:solidFill>
                  <a:schemeClr val="dk1"/>
                </a:solidFill>
                <a:latin typeface="Arial"/>
                <a:ea typeface="Arial"/>
                <a:cs typeface="Arial"/>
                <a:sym typeface="Arial"/>
              </a:rPr>
              <a:t>Observers, not inspectors or coaches</a:t>
            </a:r>
            <a:endParaRPr sz="2800" dirty="0"/>
          </a:p>
          <a:p>
            <a:pPr marL="342900" marR="0" lvl="0" indent="-317500" algn="l" rtl="0">
              <a:lnSpc>
                <a:spcPct val="100000"/>
              </a:lnSpc>
              <a:spcBef>
                <a:spcPts val="592"/>
              </a:spcBef>
              <a:spcAft>
                <a:spcPts val="0"/>
              </a:spcAft>
              <a:buClr>
                <a:schemeClr val="dk1"/>
              </a:buClr>
              <a:buSzPts val="2560"/>
              <a:buFont typeface="Arial"/>
              <a:buChar char="•"/>
            </a:pPr>
            <a:r>
              <a:rPr lang="en" sz="1600" b="0" i="0" u="none" strike="noStrike" cap="none" dirty="0">
                <a:solidFill>
                  <a:schemeClr val="dk1"/>
                </a:solidFill>
                <a:latin typeface="Arial"/>
                <a:ea typeface="Arial"/>
                <a:cs typeface="Arial"/>
                <a:sym typeface="Arial"/>
              </a:rPr>
              <a:t>Observation should be consistent for all rules and all swimmers</a:t>
            </a:r>
            <a:endParaRPr sz="1600" b="0" i="0" u="none" strike="noStrike" cap="none" dirty="0">
              <a:solidFill>
                <a:schemeClr val="dk1"/>
              </a:solidFill>
              <a:latin typeface="Arial"/>
              <a:ea typeface="Arial"/>
              <a:cs typeface="Arial"/>
              <a:sym typeface="Arial"/>
            </a:endParaRPr>
          </a:p>
          <a:p>
            <a:pPr marL="342900" marR="0" lvl="0" indent="-317500" algn="l" rtl="0">
              <a:lnSpc>
                <a:spcPct val="100000"/>
              </a:lnSpc>
              <a:spcBef>
                <a:spcPts val="592"/>
              </a:spcBef>
              <a:spcAft>
                <a:spcPts val="0"/>
              </a:spcAft>
              <a:buClr>
                <a:schemeClr val="dk1"/>
              </a:buClr>
              <a:buSzPts val="2560"/>
              <a:buFont typeface="Arial"/>
              <a:buChar char="•"/>
            </a:pPr>
            <a:r>
              <a:rPr lang="en" sz="1600" b="0" i="0" u="none" strike="noStrike" cap="none" dirty="0">
                <a:solidFill>
                  <a:schemeClr val="dk1"/>
                </a:solidFill>
                <a:latin typeface="Arial"/>
                <a:ea typeface="Arial"/>
                <a:cs typeface="Arial"/>
                <a:sym typeface="Arial"/>
              </a:rPr>
              <a:t>Do NOT infer or extrapolate</a:t>
            </a:r>
            <a:endParaRPr sz="1600" b="0" i="0" u="none" strike="noStrike" cap="none" dirty="0">
              <a:solidFill>
                <a:schemeClr val="dk1"/>
              </a:solidFill>
              <a:latin typeface="Arial"/>
              <a:ea typeface="Arial"/>
              <a:cs typeface="Arial"/>
              <a:sym typeface="Arial"/>
            </a:endParaRPr>
          </a:p>
          <a:p>
            <a:pPr marL="342900" marR="0" lvl="0" indent="-317500" algn="l" rtl="0">
              <a:lnSpc>
                <a:spcPct val="100000"/>
              </a:lnSpc>
              <a:spcBef>
                <a:spcPts val="592"/>
              </a:spcBef>
              <a:spcAft>
                <a:spcPts val="0"/>
              </a:spcAft>
              <a:buClr>
                <a:schemeClr val="dk1"/>
              </a:buClr>
              <a:buSzPts val="2560"/>
              <a:buFont typeface="Arial"/>
              <a:buChar char="•"/>
            </a:pPr>
            <a:r>
              <a:rPr lang="en" sz="1600" b="0" i="0" u="none" strike="noStrike" cap="none" dirty="0">
                <a:solidFill>
                  <a:schemeClr val="dk1"/>
                </a:solidFill>
                <a:latin typeface="Arial"/>
                <a:ea typeface="Arial"/>
                <a:cs typeface="Arial"/>
                <a:sym typeface="Arial"/>
              </a:rPr>
              <a:t>Swimmer ALWAYS gets the benefit of the doubt!!</a:t>
            </a:r>
            <a:endParaRPr sz="1600" b="0" i="0" u="none" strike="noStrike" cap="none" dirty="0">
              <a:solidFill>
                <a:schemeClr val="dk1"/>
              </a:solidFill>
              <a:latin typeface="Arial"/>
              <a:ea typeface="Arial"/>
              <a:cs typeface="Arial"/>
              <a:sym typeface="Arial"/>
            </a:endParaRPr>
          </a:p>
        </p:txBody>
      </p:sp>
      <p:sp>
        <p:nvSpPr>
          <p:cNvPr id="206" name="Google Shape;206;p3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07" name="Google Shape;207;p3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08" name="Google Shape;208;p3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8</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457200" y="205978"/>
            <a:ext cx="7387185"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 sz="2800" b="0" i="0" u="none" strike="noStrike" cap="none">
                <a:solidFill>
                  <a:schemeClr val="dk1"/>
                </a:solidFill>
                <a:latin typeface="Arial"/>
                <a:ea typeface="Arial"/>
                <a:cs typeface="Arial"/>
                <a:sym typeface="Arial"/>
              </a:rPr>
              <a:t>Uniform and Self-Presentation</a:t>
            </a:r>
            <a:endParaRPr sz="2800" b="0" i="0" u="none" strike="noStrike" cap="none" dirty="0">
              <a:solidFill>
                <a:schemeClr val="dk1"/>
              </a:solidFill>
              <a:latin typeface="Arial"/>
              <a:ea typeface="Arial"/>
              <a:cs typeface="Arial"/>
              <a:sym typeface="Arial"/>
            </a:endParaRPr>
          </a:p>
        </p:txBody>
      </p:sp>
      <p:sp>
        <p:nvSpPr>
          <p:cNvPr id="215" name="Google Shape;215;p33"/>
          <p:cNvSpPr txBox="1">
            <a:spLocks noGrp="1"/>
          </p:cNvSpPr>
          <p:nvPr>
            <p:ph type="body" idx="1"/>
          </p:nvPr>
        </p:nvSpPr>
        <p:spPr>
          <a:xfrm>
            <a:off x="313250" y="1063225"/>
            <a:ext cx="8229600" cy="3394500"/>
          </a:xfrm>
          <a:prstGeom prst="rect">
            <a:avLst/>
          </a:prstGeom>
          <a:noFill/>
          <a:ln>
            <a:noFill/>
          </a:ln>
          <a:effectLst>
            <a:outerShdw blurRad="57150" dist="19050" dir="5400000" algn="bl" rotWithShape="0">
              <a:srgbClr val="000000">
                <a:alpha val="50000"/>
              </a:srgbClr>
            </a:outerShdw>
          </a:effectLst>
        </p:spPr>
        <p:txBody>
          <a:bodyPr spcFirstLastPara="1" wrap="square" lIns="91425" tIns="0" rIns="91425" bIns="0" anchor="t" anchorCtr="0">
            <a:noAutofit/>
          </a:bodyPr>
          <a:lstStyle/>
          <a:p>
            <a:pPr marL="342900" marR="0" lvl="0" indent="-342900" algn="l" rtl="0">
              <a:lnSpc>
                <a:spcPct val="90000"/>
              </a:lnSpc>
              <a:spcBef>
                <a:spcPts val="0"/>
              </a:spcBef>
              <a:spcAft>
                <a:spcPts val="0"/>
              </a:spcAft>
              <a:buClr>
                <a:schemeClr val="dk1"/>
              </a:buClr>
              <a:buSzPts val="2960"/>
              <a:buFont typeface="Arial"/>
              <a:buChar char="•"/>
            </a:pPr>
            <a:r>
              <a:rPr lang="en" sz="2000" b="0" i="0" u="none" strike="noStrike" cap="none" dirty="0">
                <a:solidFill>
                  <a:schemeClr val="dk1"/>
                </a:solidFill>
                <a:latin typeface="Arial"/>
                <a:ea typeface="Arial"/>
                <a:cs typeface="Arial"/>
                <a:sym typeface="Arial"/>
              </a:rPr>
              <a:t>Uniform Requirements:</a:t>
            </a:r>
            <a:endParaRPr sz="20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960"/>
              <a:buFont typeface="Arial"/>
              <a:buChar char="•"/>
            </a:pPr>
            <a:r>
              <a:rPr lang="en" sz="1600" b="0" i="0" u="none" strike="noStrike" cap="none" dirty="0">
                <a:solidFill>
                  <a:schemeClr val="dk1"/>
                </a:solidFill>
                <a:latin typeface="Arial"/>
                <a:ea typeface="Arial"/>
                <a:cs typeface="Arial"/>
                <a:sym typeface="Arial"/>
              </a:rPr>
              <a:t>(Khaki or Navy) pants or knee-length shorts or skirt (not jeans)</a:t>
            </a:r>
            <a:endParaRPr sz="1600" dirty="0"/>
          </a:p>
          <a:p>
            <a:pPr marL="800100" marR="0" lvl="1" indent="-342900" algn="l" rtl="0">
              <a:lnSpc>
                <a:spcPct val="100000"/>
              </a:lnSpc>
              <a:spcBef>
                <a:spcPts val="592"/>
              </a:spcBef>
              <a:spcAft>
                <a:spcPts val="0"/>
              </a:spcAft>
              <a:buClr>
                <a:schemeClr val="dk1"/>
              </a:buClr>
              <a:buSzPts val="2960"/>
              <a:buFont typeface="Arial"/>
              <a:buChar char="•"/>
            </a:pPr>
            <a:r>
              <a:rPr lang="en" sz="1600" b="0" i="0" u="none" strike="noStrike" cap="none" dirty="0">
                <a:solidFill>
                  <a:schemeClr val="dk1"/>
                </a:solidFill>
                <a:latin typeface="Arial"/>
                <a:ea typeface="Arial"/>
                <a:cs typeface="Arial"/>
                <a:sym typeface="Arial"/>
              </a:rPr>
              <a:t>White polo shirt, tucked </a:t>
            </a:r>
            <a:endParaRPr sz="16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800"/>
              <a:buFont typeface="Arial"/>
              <a:buChar char="•"/>
            </a:pPr>
            <a:r>
              <a:rPr lang="en" sz="1600" b="0" i="0" u="none" strike="noStrike" cap="none" dirty="0">
                <a:solidFill>
                  <a:schemeClr val="dk1"/>
                </a:solidFill>
                <a:latin typeface="Arial"/>
                <a:ea typeface="Arial"/>
                <a:cs typeface="Arial"/>
                <a:sym typeface="Arial"/>
              </a:rPr>
              <a:t>Belt</a:t>
            </a:r>
            <a:endParaRPr sz="16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800"/>
              <a:buFont typeface="Arial"/>
              <a:buChar char="•"/>
            </a:pPr>
            <a:r>
              <a:rPr lang="en" sz="1600" b="0" i="0" u="none" strike="noStrike" cap="none" dirty="0">
                <a:solidFill>
                  <a:schemeClr val="dk1"/>
                </a:solidFill>
                <a:latin typeface="Arial"/>
                <a:ea typeface="Arial"/>
                <a:cs typeface="Arial"/>
                <a:sym typeface="Arial"/>
              </a:rPr>
              <a:t>Primarily white tennis shoes, or boots</a:t>
            </a:r>
            <a:endParaRPr sz="16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800"/>
              <a:buFont typeface="Arial"/>
              <a:buChar char="•"/>
            </a:pPr>
            <a:r>
              <a:rPr lang="en" sz="1600" b="0" i="0" u="none" strike="noStrike" cap="none" dirty="0">
                <a:solidFill>
                  <a:schemeClr val="dk1"/>
                </a:solidFill>
                <a:latin typeface="Arial"/>
                <a:ea typeface="Arial"/>
                <a:cs typeface="Arial"/>
                <a:sym typeface="Arial"/>
              </a:rPr>
              <a:t>White socks</a:t>
            </a:r>
            <a:endParaRPr sz="16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800"/>
              <a:buFont typeface="Arial"/>
              <a:buChar char="•"/>
            </a:pPr>
            <a:r>
              <a:rPr lang="en" sz="1600" b="0" i="0" u="none" strike="noStrike" cap="none" dirty="0">
                <a:solidFill>
                  <a:schemeClr val="dk1"/>
                </a:solidFill>
                <a:latin typeface="Arial"/>
                <a:ea typeface="Arial"/>
                <a:cs typeface="Arial"/>
                <a:sym typeface="Arial"/>
              </a:rPr>
              <a:t>Credentials, and nametag (lanyard or not?)</a:t>
            </a:r>
            <a:endParaRPr sz="1600" b="0" i="0" u="none" strike="noStrike" cap="none" dirty="0">
              <a:solidFill>
                <a:schemeClr val="dk1"/>
              </a:solidFill>
              <a:latin typeface="Arial"/>
              <a:ea typeface="Arial"/>
              <a:cs typeface="Arial"/>
              <a:sym typeface="Arial"/>
            </a:endParaRPr>
          </a:p>
          <a:p>
            <a:pPr marL="800100" marR="0" lvl="1" indent="-342900" algn="l" rtl="0">
              <a:lnSpc>
                <a:spcPct val="100000"/>
              </a:lnSpc>
              <a:spcBef>
                <a:spcPts val="592"/>
              </a:spcBef>
              <a:spcAft>
                <a:spcPts val="0"/>
              </a:spcAft>
              <a:buClr>
                <a:schemeClr val="dk1"/>
              </a:buClr>
              <a:buSzPts val="2960"/>
              <a:buFont typeface="Arial"/>
              <a:buChar char="•"/>
            </a:pPr>
            <a:r>
              <a:rPr lang="en" sz="1600" b="0" i="0" u="none" strike="noStrike" cap="none" dirty="0">
                <a:solidFill>
                  <a:schemeClr val="dk1"/>
                </a:solidFill>
                <a:sym typeface="Arial"/>
              </a:rPr>
              <a:t>Look professional at all </a:t>
            </a:r>
            <a:r>
              <a:rPr lang="en" sz="1600" dirty="0"/>
              <a:t>times</a:t>
            </a:r>
            <a:r>
              <a:rPr lang="en" sz="1600" b="0" i="0" u="none" strike="noStrike" cap="none" dirty="0">
                <a:solidFill>
                  <a:schemeClr val="dk1"/>
                </a:solidFill>
                <a:sym typeface="Arial"/>
              </a:rPr>
              <a:t>!</a:t>
            </a:r>
          </a:p>
          <a:p>
            <a:pPr marL="800100" marR="0" lvl="1" indent="-342900" algn="l" rtl="0">
              <a:lnSpc>
                <a:spcPct val="100000"/>
              </a:lnSpc>
              <a:spcBef>
                <a:spcPts val="592"/>
              </a:spcBef>
              <a:spcAft>
                <a:spcPts val="0"/>
              </a:spcAft>
              <a:buClr>
                <a:schemeClr val="dk1"/>
              </a:buClr>
              <a:buSzPts val="2960"/>
              <a:buFont typeface="Arial"/>
              <a:buChar char="•"/>
            </a:pPr>
            <a:r>
              <a:rPr lang="en" sz="1600" dirty="0"/>
              <a:t>USA Swimming has begun using black pants and black shoes at some meets</a:t>
            </a:r>
            <a:endParaRPr sz="1600" b="0" i="0" u="none" strike="noStrike" cap="none" dirty="0">
              <a:solidFill>
                <a:schemeClr val="dk1"/>
              </a:solidFill>
              <a:sym typeface="Arial"/>
            </a:endParaRPr>
          </a:p>
        </p:txBody>
      </p:sp>
      <p:sp>
        <p:nvSpPr>
          <p:cNvPr id="216" name="Google Shape;216;p3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p>
            <a:pPr lvl="0"/>
            <a:r>
              <a:rPr lang="en" sz="1200" b="0" i="0" u="none" strike="noStrike" cap="none" dirty="0">
                <a:solidFill>
                  <a:srgbClr val="888888"/>
                </a:solidFill>
                <a:latin typeface="Arial"/>
                <a:ea typeface="Arial"/>
                <a:cs typeface="Arial"/>
                <a:sym typeface="Arial"/>
              </a:rPr>
              <a:t>v. </a:t>
            </a:r>
            <a:r>
              <a:rPr lang="en" dirty="0"/>
              <a:t>3.4</a:t>
            </a:r>
            <a:endParaRPr sz="1200" b="0" i="0" u="none" strike="noStrike" cap="none" dirty="0">
              <a:solidFill>
                <a:srgbClr val="888888"/>
              </a:solidFill>
              <a:latin typeface="Arial"/>
              <a:ea typeface="Arial"/>
              <a:cs typeface="Arial"/>
              <a:sym typeface="Arial"/>
            </a:endParaRPr>
          </a:p>
        </p:txBody>
      </p:sp>
      <p:sp>
        <p:nvSpPr>
          <p:cNvPr id="217" name="Google Shape;217;p3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lvl="0">
              <a:buClr>
                <a:schemeClr val="dk1"/>
              </a:buClr>
            </a:pPr>
            <a:r>
              <a:rPr lang="en" dirty="0"/>
              <a:t>10/3/2019</a:t>
            </a:r>
            <a:endParaRPr sz="1200" b="0" i="0" u="none" strike="noStrike" cap="none" dirty="0">
              <a:solidFill>
                <a:srgbClr val="888888"/>
              </a:solidFill>
              <a:latin typeface="Arial"/>
              <a:ea typeface="Arial"/>
              <a:cs typeface="Arial"/>
              <a:sym typeface="Arial"/>
            </a:endParaRPr>
          </a:p>
        </p:txBody>
      </p:sp>
      <p:sp>
        <p:nvSpPr>
          <p:cNvPr id="218" name="Google Shape;218;p3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888888"/>
                </a:solidFill>
                <a:latin typeface="Arial"/>
                <a:ea typeface="Arial"/>
                <a:cs typeface="Arial"/>
                <a:sym typeface="Arial"/>
              </a:rPr>
              <a:t>9</a:t>
            </a:fld>
            <a:endParaRPr sz="1200" b="0" i="0" u="none" strike="noStrike" cap="none" dirty="0">
              <a:solidFill>
                <a:srgbClr val="888888"/>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Advantage">
      <a:dk1>
        <a:srgbClr val="000000"/>
      </a:dk1>
      <a:lt1>
        <a:srgbClr val="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4676</Words>
  <Application>Microsoft Office PowerPoint</Application>
  <PresentationFormat>On-screen Show (16:9)</PresentationFormat>
  <Paragraphs>662</Paragraphs>
  <Slides>53</Slides>
  <Notes>52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53</vt:i4>
      </vt:variant>
    </vt:vector>
  </HeadingPairs>
  <TitlesOfParts>
    <vt:vector size="61" baseType="lpstr">
      <vt:lpstr>Arial</vt:lpstr>
      <vt:lpstr>Calibri</vt:lpstr>
      <vt:lpstr>Courier New</vt:lpstr>
      <vt:lpstr>Noto Sans Symbols</vt:lpstr>
      <vt:lpstr>Times New Roman</vt:lpstr>
      <vt:lpstr>Wingdings</vt:lpstr>
      <vt:lpstr>Simple Light</vt:lpstr>
      <vt:lpstr>Office Theme</vt:lpstr>
      <vt:lpstr>Beginning Stroke and Turn </vt:lpstr>
      <vt:lpstr>Beginning Stroke and Turn Course Objectives</vt:lpstr>
      <vt:lpstr>Training Agenda</vt:lpstr>
      <vt:lpstr>Why Officiate?</vt:lpstr>
      <vt:lpstr>USA Swimming Mission Statement</vt:lpstr>
      <vt:lpstr>Why do you want to be a USA-S official?</vt:lpstr>
      <vt:lpstr>USA Swimming Organization:</vt:lpstr>
      <vt:lpstr>Philosophy of Officiating</vt:lpstr>
      <vt:lpstr>Uniform and Self-Presentation</vt:lpstr>
      <vt:lpstr>The Technical Rules </vt:lpstr>
      <vt:lpstr>The Four Competitive Strokes</vt:lpstr>
      <vt:lpstr>The Technical Rules</vt:lpstr>
      <vt:lpstr>Definitions</vt:lpstr>
      <vt:lpstr>Definitions continued:</vt:lpstr>
      <vt:lpstr>More Definitions:</vt:lpstr>
      <vt:lpstr>Butterfly (Rule Book: 101.3)</vt:lpstr>
      <vt:lpstr>Breaststroke (Rule Book: 101.2)</vt:lpstr>
      <vt:lpstr>Backstroke (Rule Book: 101.4)</vt:lpstr>
      <vt:lpstr>Freestyle (Rule Book 101.5)</vt:lpstr>
      <vt:lpstr>Individual Medley (Rule Book: 101.6)</vt:lpstr>
      <vt:lpstr>Disqualification Process</vt:lpstr>
      <vt:lpstr>Disqualification (DQ) process:</vt:lpstr>
      <vt:lpstr>DQ slip details:</vt:lpstr>
      <vt:lpstr>Athlete Notification</vt:lpstr>
      <vt:lpstr>Things you should do:</vt:lpstr>
      <vt:lpstr>Avoid at all Costs</vt:lpstr>
      <vt:lpstr>Protests</vt:lpstr>
      <vt:lpstr>Protests</vt:lpstr>
      <vt:lpstr>Beginning Stroke and Turn </vt:lpstr>
      <vt:lpstr>DQ Slip Walkthrough</vt:lpstr>
      <vt:lpstr>Rules Pertaining to Relay Races (Rule Book: 101.7, 102.3.7, &amp; 102.13)</vt:lpstr>
      <vt:lpstr>Rules Pertaining to Relay Races (Rule Book: 101.7, 102.3.7, &amp; 102.13) (Cont.)</vt:lpstr>
      <vt:lpstr>Relay Race</vt:lpstr>
      <vt:lpstr>Jurisdiction</vt:lpstr>
      <vt:lpstr>Positioning</vt:lpstr>
      <vt:lpstr>The Anatomy of a Swim Meet</vt:lpstr>
      <vt:lpstr>Organization of Officials </vt:lpstr>
      <vt:lpstr>The Professional S&amp;T Official</vt:lpstr>
      <vt:lpstr>When you arrive</vt:lpstr>
      <vt:lpstr>The Officials’ meeting</vt:lpstr>
      <vt:lpstr>Things you will learn at the meeting</vt:lpstr>
      <vt:lpstr>More things you will get at the meeting</vt:lpstr>
      <vt:lpstr>Safety: we are marshals as well</vt:lpstr>
      <vt:lpstr>The Certification Process</vt:lpstr>
      <vt:lpstr>Certification Requirements Stroke &amp; Turn L1</vt:lpstr>
      <vt:lpstr>Certification Requirements Certification Levels</vt:lpstr>
      <vt:lpstr>Certification Requirements: Shadowing</vt:lpstr>
      <vt:lpstr>Certification Requirements: Apprentice or Trainee</vt:lpstr>
      <vt:lpstr>Certification Requirements: Evaluation Process</vt:lpstr>
      <vt:lpstr>Certification Requirements cont:</vt:lpstr>
      <vt:lpstr>Officials Tracking System</vt:lpstr>
      <vt:lpstr>The National Certification Process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Stroke and Turn</dc:title>
  <dc:creator>Jennifer McKennan</dc:creator>
  <cp:lastModifiedBy>Cindy</cp:lastModifiedBy>
  <cp:revision>78</cp:revision>
  <dcterms:modified xsi:type="dcterms:W3CDTF">2019-10-10T15:54:44Z</dcterms:modified>
</cp:coreProperties>
</file>