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390" r:id="rId2"/>
    <p:sldId id="416" r:id="rId3"/>
    <p:sldId id="417" r:id="rId4"/>
    <p:sldId id="418" r:id="rId5"/>
    <p:sldId id="421" r:id="rId6"/>
    <p:sldId id="422" r:id="rId7"/>
    <p:sldId id="413" r:id="rId8"/>
    <p:sldId id="381" r:id="rId9"/>
    <p:sldId id="382" r:id="rId10"/>
    <p:sldId id="383" r:id="rId11"/>
    <p:sldId id="372" r:id="rId12"/>
    <p:sldId id="405" r:id="rId13"/>
    <p:sldId id="366" r:id="rId14"/>
    <p:sldId id="346" r:id="rId15"/>
    <p:sldId id="367" r:id="rId16"/>
    <p:sldId id="347" r:id="rId17"/>
    <p:sldId id="348" r:id="rId18"/>
    <p:sldId id="385" r:id="rId19"/>
    <p:sldId id="412" r:id="rId20"/>
    <p:sldId id="430" r:id="rId21"/>
    <p:sldId id="423" r:id="rId22"/>
    <p:sldId id="424" r:id="rId23"/>
    <p:sldId id="425" r:id="rId24"/>
    <p:sldId id="426" r:id="rId25"/>
    <p:sldId id="428" r:id="rId26"/>
    <p:sldId id="429" r:id="rId27"/>
    <p:sldId id="431" r:id="rId28"/>
    <p:sldId id="302" r:id="rId29"/>
    <p:sldId id="335" r:id="rId30"/>
    <p:sldId id="336" r:id="rId31"/>
    <p:sldId id="337" r:id="rId32"/>
    <p:sldId id="434" r:id="rId33"/>
    <p:sldId id="433" r:id="rId34"/>
  </p:sldIdLst>
  <p:sldSz cx="12192000" cy="6858000"/>
  <p:notesSz cx="6858000" cy="9144000"/>
  <p:embeddedFontLst>
    <p:embeddedFont>
      <p:font typeface="Aptos Narrow" panose="020B0004020202020204" pitchFamily="34" charset="0"/>
      <p:regular r:id="rId36"/>
      <p:bold r:id="rId37"/>
      <p:italic r:id="rId38"/>
      <p:boldItalic r:id="rId39"/>
    </p:embeddedFont>
    <p:embeddedFont>
      <p:font typeface="Arial Black" panose="020B0A04020102020204" pitchFamily="34" charset="0"/>
      <p:bold r:id="rId40"/>
    </p:embeddedFont>
    <p:embeddedFont>
      <p:font typeface="Cambria" panose="02040503050406030204"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FF33"/>
    <a:srgbClr val="FFFF00"/>
    <a:srgbClr val="FF33CC"/>
    <a:srgbClr val="920000"/>
    <a:srgbClr val="FF9933"/>
    <a:srgbClr val="CC3300"/>
    <a:srgbClr val="FFFFFF"/>
    <a:srgbClr val="800000"/>
    <a:srgbClr val="00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1828" autoAdjust="0"/>
  </p:normalViewPr>
  <p:slideViewPr>
    <p:cSldViewPr snapToGrid="0">
      <p:cViewPr varScale="1">
        <p:scale>
          <a:sx n="61" d="100"/>
          <a:sy n="61" d="100"/>
        </p:scale>
        <p:origin x="1502" y="326"/>
      </p:cViewPr>
      <p:guideLst>
        <p:guide orient="horz" pos="2160"/>
        <p:guide pos="384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2500" b="1" dirty="0"/>
              <a:t>Automatic </a:t>
            </a:r>
            <a:r>
              <a:rPr lang="en-US" sz="2500" b="1" i="1" dirty="0">
                <a:solidFill>
                  <a:schemeClr val="tx2">
                    <a:lumMod val="75000"/>
                  </a:schemeClr>
                </a:solidFill>
              </a:rPr>
              <a:t>(touchpads)</a:t>
            </a:r>
          </a:p>
          <a:p>
            <a:pPr marL="571500" lvl="1" indent="0">
              <a:buNone/>
            </a:pPr>
            <a:r>
              <a:rPr lang="en-US" sz="2100" dirty="0"/>
              <a:t>A timing system activated by a starting device and stopped at the finish by the swimmer touching the touchpad.</a:t>
            </a:r>
          </a:p>
          <a:p>
            <a:pPr marL="114300" indent="0">
              <a:buNone/>
            </a:pPr>
            <a:endParaRPr lang="en-US" sz="2500" b="1" dirty="0"/>
          </a:p>
          <a:p>
            <a:pPr marL="114300" indent="0">
              <a:buNone/>
            </a:pPr>
            <a:r>
              <a:rPr lang="en-US" sz="2500" b="1" dirty="0"/>
              <a:t>Semi-Automatic </a:t>
            </a:r>
            <a:r>
              <a:rPr lang="en-US" sz="2500" b="1" i="1" dirty="0">
                <a:solidFill>
                  <a:schemeClr val="tx2">
                    <a:lumMod val="75000"/>
                  </a:schemeClr>
                </a:solidFill>
              </a:rPr>
              <a:t>(buttons/plungers)</a:t>
            </a:r>
          </a:p>
          <a:p>
            <a:pPr marL="571500" lvl="1" indent="0">
              <a:buNone/>
            </a:pPr>
            <a:r>
              <a:rPr lang="en-US" sz="2100" dirty="0"/>
              <a:t>A timing system activated by a starting device and stopped by buttons pushed by timers at the finish touch of the swimmer.</a:t>
            </a:r>
          </a:p>
          <a:p>
            <a:pPr marL="114300" indent="0">
              <a:buNone/>
            </a:pPr>
            <a:endParaRPr lang="en-US" sz="2500" b="1" dirty="0"/>
          </a:p>
          <a:p>
            <a:pPr marL="114300" indent="0">
              <a:buNone/>
            </a:pPr>
            <a:r>
              <a:rPr lang="en-US" sz="2500" b="1" dirty="0"/>
              <a:t>Manual </a:t>
            </a:r>
            <a:r>
              <a:rPr lang="en-US" sz="2500" b="1" i="1" dirty="0">
                <a:solidFill>
                  <a:schemeClr val="tx2">
                    <a:lumMod val="75000"/>
                  </a:schemeClr>
                </a:solidFill>
              </a:rPr>
              <a:t>(stopwatches)</a:t>
            </a:r>
          </a:p>
          <a:p>
            <a:pPr marL="571500" lvl="1" indent="0">
              <a:buNone/>
            </a:pPr>
            <a:r>
              <a:rPr lang="en-US" sz="2100" dirty="0"/>
              <a:t>A timing system consisting of individual lane timers, each operating a manual watch that is both started and stopped by the timer.</a:t>
            </a:r>
          </a:p>
          <a:p>
            <a:pPr marL="158750" indent="0">
              <a:buNone/>
            </a:pPr>
            <a:endParaRPr lang="en-US" dirty="0"/>
          </a:p>
        </p:txBody>
      </p:sp>
    </p:spTree>
    <p:extLst>
      <p:ext uri="{BB962C8B-B14F-4D97-AF65-F5344CB8AC3E}">
        <p14:creationId xmlns:p14="http://schemas.microsoft.com/office/powerpoint/2010/main" val="221808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Only two buttons are “valid” (within .3). We only use “valid” times. Therefore, the invalid time – the outlier – must be discarded. We then average the remaining two button times.</a:t>
            </a:r>
          </a:p>
        </p:txBody>
      </p:sp>
    </p:spTree>
    <p:extLst>
      <p:ext uri="{BB962C8B-B14F-4D97-AF65-F5344CB8AC3E}">
        <p14:creationId xmlns:p14="http://schemas.microsoft.com/office/powerpoint/2010/main" val="218641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B7A0E-4FA7-F3DA-0D9C-BDA8CC00D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34028-5C8C-1DC1-A424-DBBA3654D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EF4F7-0C9B-F435-6FC2-2352FA8CE65C}"/>
              </a:ext>
            </a:extLst>
          </p:cNvPr>
          <p:cNvSpPr>
            <a:spLocks noGrp="1"/>
          </p:cNvSpPr>
          <p:nvPr>
            <p:ph type="body" idx="1"/>
          </p:nvPr>
        </p:nvSpPr>
        <p:spPr/>
        <p:txBody>
          <a:bodyPr/>
          <a:lstStyle/>
          <a:p>
            <a:pPr marL="0" indent="0">
              <a:buNone/>
            </a:pPr>
            <a:r>
              <a:rPr lang="en-US" dirty="0"/>
              <a:t>28.43 is outlier (i.e. not valid - discard)</a:t>
            </a:r>
          </a:p>
          <a:p>
            <a:pPr marL="0" indent="0">
              <a:buNone/>
            </a:pPr>
            <a:r>
              <a:rPr lang="en-US" dirty="0"/>
              <a:t>Calculate average of 2 remaining valid buttons</a:t>
            </a:r>
          </a:p>
          <a:p>
            <a:pPr marL="0" indent="0">
              <a:buNone/>
            </a:pPr>
            <a:r>
              <a:rPr lang="en-US" dirty="0"/>
              <a:t>Average of 27.85 and 27.94 = 27.89</a:t>
            </a:r>
          </a:p>
          <a:p>
            <a:pPr marL="0" indent="0">
              <a:buNone/>
            </a:pPr>
            <a:r>
              <a:rPr lang="en-US" dirty="0"/>
              <a:t>Drop the thousandths</a:t>
            </a:r>
          </a:p>
        </p:txBody>
      </p:sp>
    </p:spTree>
    <p:extLst>
      <p:ext uri="{BB962C8B-B14F-4D97-AF65-F5344CB8AC3E}">
        <p14:creationId xmlns:p14="http://schemas.microsoft.com/office/powerpoint/2010/main" val="1706498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Averaging – method B</a:t>
            </a:r>
          </a:p>
        </p:txBody>
      </p:sp>
    </p:spTree>
    <p:extLst>
      <p:ext uri="{BB962C8B-B14F-4D97-AF65-F5344CB8AC3E}">
        <p14:creationId xmlns:p14="http://schemas.microsoft.com/office/powerpoint/2010/main" val="64253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7435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f3a1f55025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f3a1f55025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762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2246B-F8AF-B90E-6740-119AC2723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89122-BF75-84FF-C734-1BCC24623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0D837-0CE5-A7F1-4049-E9FCF73810A3}"/>
              </a:ext>
            </a:extLst>
          </p:cNvPr>
          <p:cNvSpPr>
            <a:spLocks noGrp="1"/>
          </p:cNvSpPr>
          <p:nvPr>
            <p:ph type="body" idx="1"/>
          </p:nvPr>
        </p:nvSpPr>
        <p:spPr/>
        <p:txBody>
          <a:bodyPr/>
          <a:lstStyle/>
          <a:p>
            <a:pPr marL="0" lvl="0" indent="0" algn="l" rtl="0">
              <a:spcBef>
                <a:spcPts val="0"/>
              </a:spcBef>
              <a:spcAft>
                <a:spcPts val="0"/>
              </a:spcAft>
              <a:buNone/>
            </a:pPr>
            <a:r>
              <a:rPr lang="en-US" dirty="0"/>
              <a:t>Strikethrough = possible malfunction</a:t>
            </a:r>
          </a:p>
          <a:p>
            <a:pPr marL="0" lvl="0" indent="0" algn="l" rtl="0">
              <a:spcBef>
                <a:spcPts val="0"/>
              </a:spcBef>
              <a:spcAft>
                <a:spcPts val="0"/>
              </a:spcAft>
              <a:buNone/>
            </a:pPr>
            <a:r>
              <a:rPr lang="en-US" dirty="0"/>
              <a:t>Ln 1 = 2 of 3 agree</a:t>
            </a:r>
          </a:p>
          <a:p>
            <a:pPr marL="0" lvl="0" indent="0" algn="l" rtl="0">
              <a:spcBef>
                <a:spcPts val="0"/>
              </a:spcBef>
              <a:spcAft>
                <a:spcPts val="0"/>
              </a:spcAft>
              <a:buNone/>
            </a:pPr>
            <a:r>
              <a:rPr lang="en-US" dirty="0"/>
              <a:t>Ln 2 = 2 valid times (within .3) = average</a:t>
            </a:r>
          </a:p>
          <a:p>
            <a:pPr marL="0" lvl="0" indent="0" algn="l" rtl="0">
              <a:spcBef>
                <a:spcPts val="0"/>
              </a:spcBef>
              <a:spcAft>
                <a:spcPts val="0"/>
              </a:spcAft>
              <a:buNone/>
            </a:pPr>
            <a:r>
              <a:rPr lang="en-US" dirty="0"/>
              <a:t>Ln 3 = throw out outlier, average remaining 2 buttons</a:t>
            </a:r>
          </a:p>
          <a:p>
            <a:pPr marL="0" lvl="0" indent="0" algn="l" rtl="0">
              <a:spcBef>
                <a:spcPts val="0"/>
              </a:spcBef>
              <a:spcAft>
                <a:spcPts val="0"/>
              </a:spcAft>
              <a:buNone/>
            </a:pPr>
            <a:r>
              <a:rPr lang="en-US" dirty="0"/>
              <a:t>Ln 4 = 6 seconds apart, do </a:t>
            </a:r>
            <a:r>
              <a:rPr lang="en-US" b="1" i="1" dirty="0"/>
              <a:t>not</a:t>
            </a:r>
            <a:r>
              <a:rPr lang="en-US" b="1" dirty="0"/>
              <a:t> </a:t>
            </a:r>
            <a:r>
              <a:rPr lang="en-US" dirty="0"/>
              <a:t>average (you only average </a:t>
            </a:r>
            <a:r>
              <a:rPr lang="en-US" i="1" dirty="0"/>
              <a:t>valid</a:t>
            </a:r>
            <a:r>
              <a:rPr lang="en-US" dirty="0"/>
              <a:t> button times, and obviously one isn’t valid)</a:t>
            </a:r>
          </a:p>
          <a:p>
            <a:pPr marL="0" lvl="0" indent="0" algn="l" rtl="0">
              <a:spcBef>
                <a:spcPts val="0"/>
              </a:spcBef>
              <a:spcAft>
                <a:spcPts val="0"/>
              </a:spcAft>
              <a:buNone/>
            </a:pPr>
            <a:r>
              <a:rPr lang="en-US" dirty="0"/>
              <a:t>Ln 5 = look at watch + OOF (if watch time and OOF agree, then use 2:04.77 - otherwise, get coach time)</a:t>
            </a:r>
          </a:p>
          <a:p>
            <a:pPr marL="0" lvl="0" indent="0" algn="l" rtl="0">
              <a:spcBef>
                <a:spcPts val="0"/>
              </a:spcBef>
              <a:spcAft>
                <a:spcPts val="0"/>
              </a:spcAft>
              <a:buNone/>
            </a:pPr>
            <a:r>
              <a:rPr lang="en-US" dirty="0"/>
              <a:t>Ln 6 = edge case; remember .3 is just a guide, </a:t>
            </a:r>
            <a:r>
              <a:rPr lang="en-US" i="1" dirty="0"/>
              <a:t>possible</a:t>
            </a:r>
            <a:r>
              <a:rPr lang="en-US" dirty="0"/>
              <a:t> malfunction, not a speed limit or hard stop, need judgment</a:t>
            </a:r>
          </a:p>
          <a:p>
            <a:pPr marL="0" lvl="0" indent="0" algn="l" rtl="0">
              <a:spcBef>
                <a:spcPts val="0"/>
              </a:spcBef>
              <a:spcAft>
                <a:spcPts val="0"/>
              </a:spcAft>
              <a:buNone/>
            </a:pPr>
            <a:r>
              <a:rPr lang="en-US" dirty="0"/>
              <a:t>Ln 7 = it’s up to your judgement to decide whether 0.32s difference is a “malfunction” or invalid button time</a:t>
            </a:r>
          </a:p>
          <a:p>
            <a:pPr marL="0" lvl="0" indent="0" algn="l" rtl="0">
              <a:spcBef>
                <a:spcPts val="0"/>
              </a:spcBef>
              <a:spcAft>
                <a:spcPts val="0"/>
              </a:spcAft>
              <a:buNone/>
            </a:pPr>
            <a:r>
              <a:rPr lang="en-US" dirty="0"/>
              <a:t>(e.g., if </a:t>
            </a:r>
            <a:r>
              <a:rPr lang="en-US" dirty="0" err="1"/>
              <a:t>Btn</a:t>
            </a:r>
            <a:r>
              <a:rPr lang="en-US" dirty="0"/>
              <a:t> B has been </a:t>
            </a:r>
            <a:r>
              <a:rPr lang="en-US" i="1" dirty="0"/>
              <a:t>consistently</a:t>
            </a:r>
            <a:r>
              <a:rPr lang="en-US" dirty="0"/>
              <a:t> slow, consider ditching that button and using 2:05.13. Decide whether it’s worth the time/effort to investigate further. Remember that the manual watch time will most likely be the same ln timer as either </a:t>
            </a:r>
            <a:r>
              <a:rPr lang="en-US" dirty="0" err="1"/>
              <a:t>Btn</a:t>
            </a:r>
            <a:r>
              <a:rPr lang="en-US" dirty="0"/>
              <a:t> A or B - it will most likely agree with one of them. </a:t>
            </a:r>
          </a:p>
          <a:p>
            <a:pPr marL="0" lvl="0" indent="0" algn="l" rtl="0">
              <a:spcBef>
                <a:spcPts val="0"/>
              </a:spcBef>
              <a:spcAft>
                <a:spcPts val="0"/>
              </a:spcAft>
              <a:buNone/>
            </a:pPr>
            <a:r>
              <a:rPr lang="en-US" dirty="0"/>
              <a:t>Ln 8 = fastest and slowest within .3 of middle, official time is middle button</a:t>
            </a:r>
          </a:p>
        </p:txBody>
      </p:sp>
    </p:spTree>
    <p:extLst>
      <p:ext uri="{BB962C8B-B14F-4D97-AF65-F5344CB8AC3E}">
        <p14:creationId xmlns:p14="http://schemas.microsoft.com/office/powerpoint/2010/main" val="242969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A1558-38D5-032D-B40C-28D6311CE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ABD11-F3F2-8867-F395-EBC65BF72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22E22-A8E5-B824-2EEE-CA0B24F9FA85}"/>
              </a:ext>
            </a:extLst>
          </p:cNvPr>
          <p:cNvSpPr>
            <a:spLocks noGrp="1"/>
          </p:cNvSpPr>
          <p:nvPr>
            <p:ph type="body" idx="1"/>
          </p:nvPr>
        </p:nvSpPr>
        <p:spPr/>
        <p:txBody>
          <a:bodyPr/>
          <a:lstStyle/>
          <a:p>
            <a:pPr marL="0" lvl="0" indent="0" algn="l" rtl="0">
              <a:spcBef>
                <a:spcPts val="0"/>
              </a:spcBef>
              <a:spcAft>
                <a:spcPts val="0"/>
              </a:spcAft>
              <a:buNone/>
            </a:pPr>
            <a:r>
              <a:rPr lang="en-US" dirty="0"/>
              <a:t>Strikethrough = possible malfunction</a:t>
            </a:r>
          </a:p>
          <a:p>
            <a:pPr marL="0" lvl="0" indent="0" algn="l" rtl="0">
              <a:spcBef>
                <a:spcPts val="0"/>
              </a:spcBef>
              <a:spcAft>
                <a:spcPts val="0"/>
              </a:spcAft>
              <a:buNone/>
            </a:pPr>
            <a:r>
              <a:rPr lang="en-US" dirty="0"/>
              <a:t>Ln 1 = 2 of 3 agree</a:t>
            </a:r>
          </a:p>
          <a:p>
            <a:pPr marL="0" lvl="0" indent="0" algn="l" rtl="0">
              <a:spcBef>
                <a:spcPts val="0"/>
              </a:spcBef>
              <a:spcAft>
                <a:spcPts val="0"/>
              </a:spcAft>
              <a:buNone/>
            </a:pPr>
            <a:r>
              <a:rPr lang="en-US" dirty="0"/>
              <a:t>Ln 2 = 2 valid times (within .3) = average</a:t>
            </a:r>
          </a:p>
          <a:p>
            <a:pPr marL="0" lvl="0" indent="0" algn="l" rtl="0">
              <a:spcBef>
                <a:spcPts val="0"/>
              </a:spcBef>
              <a:spcAft>
                <a:spcPts val="0"/>
              </a:spcAft>
              <a:buNone/>
            </a:pPr>
            <a:r>
              <a:rPr lang="en-US" dirty="0"/>
              <a:t>Ln 3 = throw out outlier, average remaining 2 buttons</a:t>
            </a:r>
          </a:p>
          <a:p>
            <a:pPr marL="0" lvl="0" indent="0" algn="l" rtl="0">
              <a:spcBef>
                <a:spcPts val="0"/>
              </a:spcBef>
              <a:spcAft>
                <a:spcPts val="0"/>
              </a:spcAft>
              <a:buNone/>
            </a:pPr>
            <a:r>
              <a:rPr lang="en-US" dirty="0"/>
              <a:t>Ln 4 = 6 seconds apart, do </a:t>
            </a:r>
            <a:r>
              <a:rPr lang="en-US" b="1" i="1" dirty="0"/>
              <a:t>not</a:t>
            </a:r>
            <a:r>
              <a:rPr lang="en-US" b="1" dirty="0"/>
              <a:t> </a:t>
            </a:r>
            <a:r>
              <a:rPr lang="en-US" dirty="0"/>
              <a:t>average (you only average </a:t>
            </a:r>
            <a:r>
              <a:rPr lang="en-US" i="1" dirty="0"/>
              <a:t>valid</a:t>
            </a:r>
            <a:r>
              <a:rPr lang="en-US" dirty="0"/>
              <a:t> button times, and obviously one isn’t valid)</a:t>
            </a:r>
          </a:p>
          <a:p>
            <a:pPr marL="0" lvl="0" indent="0" algn="l" rtl="0">
              <a:spcBef>
                <a:spcPts val="0"/>
              </a:spcBef>
              <a:spcAft>
                <a:spcPts val="0"/>
              </a:spcAft>
              <a:buNone/>
            </a:pPr>
            <a:r>
              <a:rPr lang="en-US" dirty="0"/>
              <a:t>Ln 5 = look at watch + OOF (if watch time and OOF agree, then use 2:04.77 - otherwise, get coach time)</a:t>
            </a:r>
          </a:p>
          <a:p>
            <a:pPr marL="0" lvl="0" indent="0" algn="l" rtl="0">
              <a:spcBef>
                <a:spcPts val="0"/>
              </a:spcBef>
              <a:spcAft>
                <a:spcPts val="0"/>
              </a:spcAft>
              <a:buNone/>
            </a:pPr>
            <a:r>
              <a:rPr lang="en-US" dirty="0"/>
              <a:t>Ln 6 = edge case; remember .3 is just a guide, </a:t>
            </a:r>
            <a:r>
              <a:rPr lang="en-US" i="1" dirty="0"/>
              <a:t>possible</a:t>
            </a:r>
            <a:r>
              <a:rPr lang="en-US" dirty="0"/>
              <a:t> malfunction, not a speed limit or hard stop, need judgment</a:t>
            </a:r>
          </a:p>
          <a:p>
            <a:pPr marL="0" lvl="0" indent="0" algn="l" rtl="0">
              <a:spcBef>
                <a:spcPts val="0"/>
              </a:spcBef>
              <a:spcAft>
                <a:spcPts val="0"/>
              </a:spcAft>
              <a:buNone/>
            </a:pPr>
            <a:r>
              <a:rPr lang="en-US" dirty="0"/>
              <a:t>Ln 7 = it’s up to your judgement to decide whether 0.32s difference is a “malfunction” or invalid button time</a:t>
            </a:r>
          </a:p>
          <a:p>
            <a:pPr marL="0" lvl="0" indent="0" algn="l" rtl="0">
              <a:spcBef>
                <a:spcPts val="0"/>
              </a:spcBef>
              <a:spcAft>
                <a:spcPts val="0"/>
              </a:spcAft>
              <a:buNone/>
            </a:pPr>
            <a:r>
              <a:rPr lang="en-US" dirty="0"/>
              <a:t>(e.g., if </a:t>
            </a:r>
            <a:r>
              <a:rPr lang="en-US" dirty="0" err="1"/>
              <a:t>Btn</a:t>
            </a:r>
            <a:r>
              <a:rPr lang="en-US" dirty="0"/>
              <a:t> B has been </a:t>
            </a:r>
            <a:r>
              <a:rPr lang="en-US" i="1" dirty="0"/>
              <a:t>consistently</a:t>
            </a:r>
            <a:r>
              <a:rPr lang="en-US" dirty="0"/>
              <a:t> slow, consider ditching that button and using 2:05.13. Decide whether it’s worth the time/effort to investigate further. Remember that the manual watch time will most likely be the same ln timer as either </a:t>
            </a:r>
            <a:r>
              <a:rPr lang="en-US" dirty="0" err="1"/>
              <a:t>Btn</a:t>
            </a:r>
            <a:r>
              <a:rPr lang="en-US" dirty="0"/>
              <a:t> A or B - it will most likely agree with one of them. </a:t>
            </a:r>
          </a:p>
          <a:p>
            <a:pPr marL="0" lvl="0" indent="0" algn="l" rtl="0">
              <a:spcBef>
                <a:spcPts val="0"/>
              </a:spcBef>
              <a:spcAft>
                <a:spcPts val="0"/>
              </a:spcAft>
              <a:buNone/>
            </a:pPr>
            <a:r>
              <a:rPr lang="en-US" dirty="0"/>
              <a:t>Ln 8 = fastest and slowest within .3 of middle, official time is middle button</a:t>
            </a:r>
          </a:p>
        </p:txBody>
      </p:sp>
    </p:spTree>
    <p:extLst>
      <p:ext uri="{BB962C8B-B14F-4D97-AF65-F5344CB8AC3E}">
        <p14:creationId xmlns:p14="http://schemas.microsoft.com/office/powerpoint/2010/main" val="4136550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a:extLst>
            <a:ext uri="{FF2B5EF4-FFF2-40B4-BE49-F238E27FC236}">
              <a16:creationId xmlns:a16="http://schemas.microsoft.com/office/drawing/2014/main" id="{A4C9D085-2B4E-0303-F3E2-D4F61CD7A358}"/>
            </a:ext>
          </a:extLst>
        </p:cNvPr>
        <p:cNvGrpSpPr/>
        <p:nvPr/>
      </p:nvGrpSpPr>
      <p:grpSpPr>
        <a:xfrm>
          <a:off x="0" y="0"/>
          <a:ext cx="0" cy="0"/>
          <a:chOff x="0" y="0"/>
          <a:chExt cx="0" cy="0"/>
        </a:xfrm>
      </p:grpSpPr>
      <p:sp>
        <p:nvSpPr>
          <p:cNvPr id="618" name="Google Shape;618;gf3a1f55025_0_380:notes">
            <a:extLst>
              <a:ext uri="{FF2B5EF4-FFF2-40B4-BE49-F238E27FC236}">
                <a16:creationId xmlns:a16="http://schemas.microsoft.com/office/drawing/2014/main" id="{58F5AB1B-46A1-69C9-2365-401D72F4CE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f3a1f55025_0_380:notes">
            <a:extLst>
              <a:ext uri="{FF2B5EF4-FFF2-40B4-BE49-F238E27FC236}">
                <a16:creationId xmlns:a16="http://schemas.microsoft.com/office/drawing/2014/main" id="{6D89D908-F568-EA33-DB9F-6B3697DD74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none" strike="noStrike" cap="none" baseline="0" dirty="0">
                <a:solidFill>
                  <a:srgbClr val="000000"/>
                </a:solidFill>
                <a:latin typeface="Arial"/>
                <a:ea typeface="Arial"/>
                <a:cs typeface="Arial"/>
                <a:sym typeface="Arial"/>
              </a:rPr>
              <a:t>102.23.4E</a:t>
            </a:r>
          </a:p>
          <a:p>
            <a:pPr marL="158750" indent="0">
              <a:buNone/>
            </a:pPr>
            <a:r>
              <a:rPr lang="en-US" sz="1100" b="1" i="0" u="none" strike="noStrike" cap="none" baseline="0" dirty="0">
                <a:solidFill>
                  <a:srgbClr val="000000"/>
                </a:solidFill>
                <a:latin typeface="Arial"/>
                <a:ea typeface="Arial"/>
                <a:cs typeface="Arial"/>
                <a:sym typeface="Arial"/>
              </a:rPr>
              <a:t>Adjustment for Malfunction Equally Affecting an Entire Heat </a:t>
            </a:r>
            <a:r>
              <a:rPr lang="en-US" sz="1100" b="0" i="0" u="none" strike="noStrike" cap="none" baseline="0" dirty="0">
                <a:solidFill>
                  <a:srgbClr val="000000"/>
                </a:solidFill>
                <a:latin typeface="Arial"/>
                <a:ea typeface="Arial"/>
                <a:cs typeface="Arial"/>
                <a:sym typeface="Arial"/>
              </a:rPr>
              <a:t>— When, because of an early or late start, or other equipment or operator malfunction, the time of the automatic or semi-automatic primary timing system is equally incorrect for all the lanes in a heat, but the order of finish and thus the absolute difference of time between the swimmers is accurate, the times of the primary system shall be adjusted by calculating the average difference between the primary times and the valid back-up times and adding, or subtracting when appropriate, that difference to the primary times of every lane in that heat. (See Appendix 1 on page 46)</a:t>
            </a:r>
            <a:endParaRPr dirty="0"/>
          </a:p>
        </p:txBody>
      </p:sp>
    </p:spTree>
    <p:extLst>
      <p:ext uri="{BB962C8B-B14F-4D97-AF65-F5344CB8AC3E}">
        <p14:creationId xmlns:p14="http://schemas.microsoft.com/office/powerpoint/2010/main" val="139320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100" b="1" i="0" u="none" strike="noStrike" cap="none" baseline="0" dirty="0">
                <a:solidFill>
                  <a:srgbClr val="000000"/>
                </a:solidFill>
                <a:latin typeface="Arial"/>
                <a:ea typeface="Arial"/>
                <a:cs typeface="Arial"/>
                <a:sym typeface="Arial"/>
              </a:rPr>
              <a:t>102.23.4E</a:t>
            </a:r>
          </a:p>
          <a:p>
            <a:pPr marL="158750" indent="0">
              <a:buNone/>
            </a:pPr>
            <a:r>
              <a:rPr lang="en-US" sz="1100" b="1" i="0" u="none" strike="noStrike" cap="none" baseline="0" dirty="0">
                <a:solidFill>
                  <a:srgbClr val="000000"/>
                </a:solidFill>
                <a:latin typeface="Arial"/>
                <a:ea typeface="Arial"/>
                <a:cs typeface="Arial"/>
                <a:sym typeface="Arial"/>
              </a:rPr>
              <a:t>Adjustment for Malfunction Equally Affecting an Entire Heat </a:t>
            </a:r>
            <a:r>
              <a:rPr lang="en-US" sz="1100" b="0" i="0" u="none" strike="noStrike" cap="none" baseline="0" dirty="0">
                <a:solidFill>
                  <a:srgbClr val="000000"/>
                </a:solidFill>
                <a:latin typeface="Arial"/>
                <a:ea typeface="Arial"/>
                <a:cs typeface="Arial"/>
                <a:sym typeface="Arial"/>
              </a:rPr>
              <a:t>— When, </a:t>
            </a:r>
          </a:p>
          <a:p>
            <a:pPr marL="158750" indent="0">
              <a:buNone/>
            </a:pPr>
            <a:r>
              <a:rPr lang="en-US" sz="1100" b="0" i="0" u="none" strike="noStrike" cap="none" baseline="0" dirty="0">
                <a:solidFill>
                  <a:srgbClr val="000000"/>
                </a:solidFill>
                <a:latin typeface="Arial"/>
                <a:ea typeface="Arial"/>
                <a:cs typeface="Arial"/>
                <a:sym typeface="Arial"/>
              </a:rPr>
              <a:t>-because of an early or late start</a:t>
            </a:r>
          </a:p>
          <a:p>
            <a:pPr marL="158750" indent="0">
              <a:buNone/>
            </a:pPr>
            <a:r>
              <a:rPr lang="en-US" sz="1100" b="0" i="0" u="none" strike="noStrike" cap="none" baseline="0" dirty="0">
                <a:solidFill>
                  <a:srgbClr val="000000"/>
                </a:solidFill>
                <a:latin typeface="Arial"/>
                <a:ea typeface="Arial"/>
                <a:cs typeface="Arial"/>
                <a:sym typeface="Arial"/>
              </a:rPr>
              <a:t>-or other equipment or operator malfunction</a:t>
            </a:r>
          </a:p>
          <a:p>
            <a:pPr marL="158750" indent="0">
              <a:buNone/>
            </a:pPr>
            <a:r>
              <a:rPr lang="en-US" sz="1100" b="0" i="0" u="none" strike="noStrike" cap="none" baseline="0" dirty="0">
                <a:solidFill>
                  <a:srgbClr val="000000"/>
                </a:solidFill>
                <a:latin typeface="Arial"/>
                <a:ea typeface="Arial"/>
                <a:cs typeface="Arial"/>
                <a:sym typeface="Arial"/>
              </a:rPr>
              <a:t>-the time of the automatic or semi-automatic primary timing system is equally incorrect for all the lanes in a heat</a:t>
            </a:r>
          </a:p>
          <a:p>
            <a:pPr marL="158750" indent="0">
              <a:buNone/>
            </a:pPr>
            <a:r>
              <a:rPr lang="en-US" sz="1100" b="0" i="0" u="none" strike="noStrike" cap="none" baseline="0" dirty="0">
                <a:solidFill>
                  <a:srgbClr val="000000"/>
                </a:solidFill>
                <a:latin typeface="Arial"/>
                <a:ea typeface="Arial"/>
                <a:cs typeface="Arial"/>
                <a:sym typeface="Arial"/>
              </a:rPr>
              <a:t>-but the order of finish and thus the absolute difference of time between the swimmers is accurate</a:t>
            </a:r>
          </a:p>
          <a:p>
            <a:pPr marL="158750" indent="0">
              <a:buNone/>
            </a:pPr>
            <a:r>
              <a:rPr lang="en-US" sz="1100" b="0" i="0" u="none" strike="noStrike" cap="none" baseline="0" dirty="0">
                <a:solidFill>
                  <a:srgbClr val="000000"/>
                </a:solidFill>
                <a:latin typeface="Arial"/>
                <a:ea typeface="Arial"/>
                <a:cs typeface="Arial"/>
                <a:sym typeface="Arial"/>
              </a:rPr>
              <a:t>-the times of the primary system shall be adjusted by calculating the average difference between the primary times and the valid back-up times and adding, or subtracting when appropriate, that difference to the primary times of every lane in that heat. (See Appendix 1 on page 46)</a:t>
            </a:r>
            <a:endParaRPr lang="en-US" dirty="0"/>
          </a:p>
          <a:p>
            <a:pPr marL="158750" indent="0">
              <a:buNone/>
            </a:pPr>
            <a:endParaRPr lang="en-US" dirty="0"/>
          </a:p>
        </p:txBody>
      </p:sp>
    </p:spTree>
    <p:extLst>
      <p:ext uri="{BB962C8B-B14F-4D97-AF65-F5344CB8AC3E}">
        <p14:creationId xmlns:p14="http://schemas.microsoft.com/office/powerpoint/2010/main" val="317500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44285-2E8F-5FC5-3DBF-DB7CCEED0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A746D-9917-2212-CBFF-0A58602C8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F86D2-D334-2678-F70F-F2C6A0C22EBB}"/>
              </a:ext>
            </a:extLst>
          </p:cNvPr>
          <p:cNvSpPr>
            <a:spLocks noGrp="1"/>
          </p:cNvSpPr>
          <p:nvPr>
            <p:ph type="body" idx="1"/>
          </p:nvPr>
        </p:nvSpPr>
        <p:spPr/>
        <p:txBody>
          <a:bodyPr/>
          <a:lstStyle/>
          <a:p>
            <a:pPr marL="158750" indent="0">
              <a:buNone/>
            </a:pPr>
            <a:r>
              <a:rPr lang="en-US" sz="1100" b="1" i="0" u="none" strike="noStrike" cap="none" baseline="0" dirty="0">
                <a:solidFill>
                  <a:srgbClr val="000000"/>
                </a:solidFill>
                <a:latin typeface="Arial"/>
                <a:ea typeface="Arial"/>
                <a:cs typeface="Arial"/>
                <a:sym typeface="Arial"/>
              </a:rPr>
              <a:t>102.23.4E</a:t>
            </a:r>
          </a:p>
          <a:p>
            <a:pPr marL="158750" indent="0">
              <a:buNone/>
            </a:pPr>
            <a:r>
              <a:rPr lang="en-US" sz="1100" b="1" i="0" u="none" strike="noStrike" cap="none" baseline="0" dirty="0">
                <a:solidFill>
                  <a:srgbClr val="000000"/>
                </a:solidFill>
                <a:latin typeface="Arial"/>
                <a:ea typeface="Arial"/>
                <a:cs typeface="Arial"/>
                <a:sym typeface="Arial"/>
              </a:rPr>
              <a:t>Adjustment for Malfunction Equally Affecting an Entire Heat </a:t>
            </a:r>
            <a:r>
              <a:rPr lang="en-US" sz="1100" b="0" i="0" u="none" strike="noStrike" cap="none" baseline="0" dirty="0">
                <a:solidFill>
                  <a:srgbClr val="000000"/>
                </a:solidFill>
                <a:latin typeface="Arial"/>
                <a:ea typeface="Arial"/>
                <a:cs typeface="Arial"/>
                <a:sym typeface="Arial"/>
              </a:rPr>
              <a:t>— When, </a:t>
            </a:r>
          </a:p>
          <a:p>
            <a:pPr marL="158750" indent="0">
              <a:buNone/>
            </a:pPr>
            <a:r>
              <a:rPr lang="en-US" sz="1100" b="0" i="0" u="none" strike="noStrike" cap="none" baseline="0" dirty="0">
                <a:solidFill>
                  <a:srgbClr val="000000"/>
                </a:solidFill>
                <a:latin typeface="Arial"/>
                <a:ea typeface="Arial"/>
                <a:cs typeface="Arial"/>
                <a:sym typeface="Arial"/>
              </a:rPr>
              <a:t>-because of an early or late start</a:t>
            </a:r>
          </a:p>
          <a:p>
            <a:pPr marL="158750" indent="0">
              <a:buNone/>
            </a:pPr>
            <a:r>
              <a:rPr lang="en-US" sz="1100" b="0" i="0" u="none" strike="noStrike" cap="none" baseline="0" dirty="0">
                <a:solidFill>
                  <a:srgbClr val="000000"/>
                </a:solidFill>
                <a:latin typeface="Arial"/>
                <a:ea typeface="Arial"/>
                <a:cs typeface="Arial"/>
                <a:sym typeface="Arial"/>
              </a:rPr>
              <a:t>-or other equipment or operator malfunction</a:t>
            </a:r>
          </a:p>
          <a:p>
            <a:pPr marL="158750" indent="0">
              <a:buNone/>
            </a:pPr>
            <a:r>
              <a:rPr lang="en-US" sz="1100" b="0" i="0" u="none" strike="noStrike" cap="none" baseline="0" dirty="0">
                <a:solidFill>
                  <a:srgbClr val="000000"/>
                </a:solidFill>
                <a:latin typeface="Arial"/>
                <a:ea typeface="Arial"/>
                <a:cs typeface="Arial"/>
                <a:sym typeface="Arial"/>
              </a:rPr>
              <a:t>-the time of the automatic or semi-automatic primary timing system is equally incorrect for all the lanes in a heat</a:t>
            </a:r>
          </a:p>
          <a:p>
            <a:pPr marL="158750" indent="0">
              <a:buNone/>
            </a:pPr>
            <a:r>
              <a:rPr lang="en-US" sz="1100" b="0" i="0" u="none" strike="noStrike" cap="none" baseline="0" dirty="0">
                <a:solidFill>
                  <a:srgbClr val="000000"/>
                </a:solidFill>
                <a:latin typeface="Arial"/>
                <a:ea typeface="Arial"/>
                <a:cs typeface="Arial"/>
                <a:sym typeface="Arial"/>
              </a:rPr>
              <a:t>-but the order of finish and thus the absolute difference of time between the swimmers is accurate</a:t>
            </a:r>
          </a:p>
          <a:p>
            <a:pPr marL="158750" indent="0">
              <a:buNone/>
            </a:pPr>
            <a:r>
              <a:rPr lang="en-US" sz="1100" b="0" i="0" u="none" strike="noStrike" cap="none" baseline="0" dirty="0">
                <a:solidFill>
                  <a:srgbClr val="000000"/>
                </a:solidFill>
                <a:latin typeface="Arial"/>
                <a:ea typeface="Arial"/>
                <a:cs typeface="Arial"/>
                <a:sym typeface="Arial"/>
              </a:rPr>
              <a:t>-the times of the primary system shall be adjusted by calculating the average difference between the primary times and the valid back-up times and adding, or subtracting when appropriate, that difference to the primary times of every lane in that heat. (See Appendix 1 on page 46)</a:t>
            </a:r>
            <a:endParaRPr lang="en-US" dirty="0"/>
          </a:p>
          <a:p>
            <a:pPr marL="158750" indent="0">
              <a:buNone/>
            </a:pPr>
            <a:endParaRPr lang="en-US" dirty="0"/>
          </a:p>
        </p:txBody>
      </p:sp>
    </p:spTree>
    <p:extLst>
      <p:ext uri="{BB962C8B-B14F-4D97-AF65-F5344CB8AC3E}">
        <p14:creationId xmlns:p14="http://schemas.microsoft.com/office/powerpoint/2010/main" val="393549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2F762-05BD-E8BF-CCF0-2F5127BF0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9A0EA-8E1A-0DC0-7704-8491A83B9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03DB8-4768-35EF-CEED-23942A6ADA68}"/>
              </a:ext>
            </a:extLst>
          </p:cNvPr>
          <p:cNvSpPr>
            <a:spLocks noGrp="1"/>
          </p:cNvSpPr>
          <p:nvPr>
            <p:ph type="body" idx="1"/>
          </p:nvPr>
        </p:nvSpPr>
        <p:spPr/>
        <p:txBody>
          <a:bodyPr/>
          <a:lstStyle/>
          <a:p>
            <a:pPr marL="158750" indent="0">
              <a:buNone/>
            </a:pPr>
            <a:r>
              <a:rPr lang="en-US" b="1" dirty="0"/>
              <a:t>Primary</a:t>
            </a:r>
            <a:r>
              <a:rPr lang="en-US" dirty="0"/>
              <a:t> determines official time.</a:t>
            </a:r>
          </a:p>
          <a:p>
            <a:pPr marL="158750" indent="0">
              <a:buNone/>
            </a:pPr>
            <a:endParaRPr lang="en-US" b="1" dirty="0"/>
          </a:p>
          <a:p>
            <a:pPr marL="158750" indent="0">
              <a:buNone/>
            </a:pPr>
            <a:r>
              <a:rPr lang="en-US" b="1" dirty="0"/>
              <a:t>Back-up</a:t>
            </a:r>
            <a:r>
              <a:rPr lang="en-US" dirty="0"/>
              <a:t> (secondary or tertiary) is used to corroborate or correct any missing or inaccurate results.</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Unless the primary system is manual watches or secondary is fully integrated video system or includes at least one (1) manual watch per lane, a tertiary system of at least one (1) manual watch per lane is needed.</a:t>
            </a:r>
          </a:p>
          <a:p>
            <a:pPr marL="158750" indent="0">
              <a:buNone/>
            </a:pPr>
            <a:r>
              <a:rPr lang="en-US" sz="1100" b="0" i="0" u="none" strike="noStrike" cap="none" baseline="0" dirty="0">
                <a:solidFill>
                  <a:srgbClr val="000000"/>
                </a:solidFill>
                <a:latin typeface="Arial"/>
                <a:cs typeface="Arial"/>
                <a:sym typeface="Arial"/>
              </a:rPr>
              <a:t>Notice there is a manual watch requirement for each designation – this is in case the timing system malfunctions (i.e. late start </a:t>
            </a:r>
            <a:r>
              <a:rPr lang="en-US" sz="1100" b="0" i="0" u="none" strike="noStrike" cap="none" baseline="0" dirty="0" err="1">
                <a:solidFill>
                  <a:srgbClr val="000000"/>
                </a:solidFill>
                <a:latin typeface="Arial"/>
                <a:cs typeface="Arial"/>
                <a:sym typeface="Arial"/>
              </a:rPr>
              <a:t>etc</a:t>
            </a:r>
            <a:r>
              <a:rPr lang="en-US" sz="1100" b="0" i="0" u="none" strike="noStrike" cap="none" baseline="0" dirty="0">
                <a:solidFill>
                  <a:srgbClr val="000000"/>
                </a:solidFill>
                <a:latin typeface="Arial"/>
                <a:cs typeface="Arial"/>
                <a:sym typeface="Arial"/>
              </a:rPr>
              <a:t>)</a:t>
            </a:r>
            <a:endParaRPr lang="en-US" dirty="0"/>
          </a:p>
        </p:txBody>
      </p:sp>
    </p:spTree>
    <p:extLst>
      <p:ext uri="{BB962C8B-B14F-4D97-AF65-F5344CB8AC3E}">
        <p14:creationId xmlns:p14="http://schemas.microsoft.com/office/powerpoint/2010/main" val="2935479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07CC4-ED62-5AE5-1D4B-6250902DD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B9266-72F6-5F87-F90F-8ED2A5B9F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273D1-7412-319B-4E2E-FFF93EE04932}"/>
              </a:ext>
            </a:extLst>
          </p:cNvPr>
          <p:cNvSpPr>
            <a:spLocks noGrp="1"/>
          </p:cNvSpPr>
          <p:nvPr>
            <p:ph type="body" idx="1"/>
          </p:nvPr>
        </p:nvSpPr>
        <p:spPr/>
        <p:txBody>
          <a:bodyPr/>
          <a:lstStyle/>
          <a:p>
            <a:pPr marL="158750" indent="0">
              <a:buNone/>
            </a:pPr>
            <a:r>
              <a:rPr lang="en-US" sz="1100" b="1" i="0" u="none" strike="noStrike" cap="none" baseline="0" dirty="0">
                <a:solidFill>
                  <a:srgbClr val="000000"/>
                </a:solidFill>
                <a:latin typeface="Arial"/>
                <a:ea typeface="Arial"/>
                <a:cs typeface="Arial"/>
                <a:sym typeface="Arial"/>
              </a:rPr>
              <a:t>Primary </a:t>
            </a:r>
            <a:r>
              <a:rPr lang="en-US" sz="1100" b="0" i="0" u="none" strike="noStrike" cap="none" baseline="0" dirty="0">
                <a:solidFill>
                  <a:srgbClr val="000000"/>
                </a:solidFill>
                <a:latin typeface="Arial"/>
                <a:ea typeface="Arial"/>
                <a:cs typeface="Arial"/>
                <a:sym typeface="Arial"/>
              </a:rPr>
              <a:t>- Automatic (Late manual start confirmed)</a:t>
            </a:r>
          </a:p>
          <a:p>
            <a:pPr marL="158750" indent="0">
              <a:buNone/>
            </a:pPr>
            <a:r>
              <a:rPr lang="en-US" sz="1100" b="1" i="0" u="none" strike="noStrike" cap="none" baseline="0" dirty="0">
                <a:solidFill>
                  <a:srgbClr val="000000"/>
                </a:solidFill>
                <a:latin typeface="Arial"/>
                <a:ea typeface="Arial"/>
                <a:cs typeface="Arial"/>
                <a:sym typeface="Arial"/>
              </a:rPr>
              <a:t>Secondary </a:t>
            </a:r>
            <a:r>
              <a:rPr lang="en-US" sz="1100" b="0" i="0" u="none" strike="noStrike" cap="none" baseline="0" dirty="0">
                <a:solidFill>
                  <a:srgbClr val="000000"/>
                </a:solidFill>
                <a:latin typeface="Arial"/>
                <a:ea typeface="Arial"/>
                <a:cs typeface="Arial"/>
                <a:sym typeface="Arial"/>
              </a:rPr>
              <a:t>- Semi-automatic, three buttons (button time not valid)</a:t>
            </a:r>
          </a:p>
          <a:p>
            <a:pPr marL="158750" indent="0">
              <a:buNone/>
            </a:pPr>
            <a:r>
              <a:rPr lang="en-US" sz="1100" b="1" i="0" u="none" strike="noStrike" cap="none" baseline="0" dirty="0">
                <a:solidFill>
                  <a:srgbClr val="000000"/>
                </a:solidFill>
                <a:latin typeface="Arial"/>
                <a:ea typeface="Arial"/>
                <a:cs typeface="Arial"/>
                <a:sym typeface="Arial"/>
              </a:rPr>
              <a:t>Tertiary </a:t>
            </a:r>
            <a:r>
              <a:rPr lang="en-US" sz="1100" b="0" i="0" u="none" strike="noStrike" cap="none" baseline="0" dirty="0">
                <a:solidFill>
                  <a:srgbClr val="000000"/>
                </a:solidFill>
                <a:latin typeface="Arial"/>
                <a:ea typeface="Arial"/>
                <a:cs typeface="Arial"/>
                <a:sym typeface="Arial"/>
              </a:rPr>
              <a:t>- Manual, one watch</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*Adjustment calculation:</a:t>
            </a:r>
          </a:p>
          <a:p>
            <a:pPr marL="158750" indent="0">
              <a:buNone/>
            </a:pPr>
            <a:r>
              <a:rPr lang="en-US" sz="1100" b="0" i="0" u="none" strike="noStrike" cap="none" baseline="0" dirty="0">
                <a:solidFill>
                  <a:srgbClr val="000000"/>
                </a:solidFill>
                <a:latin typeface="Arial"/>
                <a:ea typeface="Arial"/>
                <a:cs typeface="Arial"/>
                <a:sym typeface="Arial"/>
              </a:rPr>
              <a:t>-Add the differences between the pad and watch times; total = 24.50</a:t>
            </a:r>
          </a:p>
          <a:p>
            <a:pPr marL="158750" indent="0">
              <a:buNone/>
            </a:pPr>
            <a:r>
              <a:rPr lang="en-US" sz="1100" b="0" i="0" u="none" strike="noStrike" cap="none" baseline="0" dirty="0">
                <a:solidFill>
                  <a:srgbClr val="000000"/>
                </a:solidFill>
                <a:latin typeface="Arial"/>
                <a:ea typeface="Arial"/>
                <a:cs typeface="Arial"/>
                <a:sym typeface="Arial"/>
              </a:rPr>
              <a:t>-Divide 24.50 by the number of lanes to determine an average</a:t>
            </a:r>
          </a:p>
          <a:p>
            <a:pPr marL="158750" indent="0">
              <a:buNone/>
            </a:pPr>
            <a:r>
              <a:rPr lang="en-US" sz="1100" b="0" i="0" u="none" strike="noStrike" cap="none" baseline="0" dirty="0">
                <a:solidFill>
                  <a:srgbClr val="000000"/>
                </a:solidFill>
                <a:latin typeface="Arial"/>
                <a:ea typeface="Arial"/>
                <a:cs typeface="Arial"/>
                <a:sym typeface="Arial"/>
              </a:rPr>
              <a:t>-24.50 divided by 8 = 3.0625</a:t>
            </a:r>
          </a:p>
          <a:p>
            <a:pPr marL="158750" indent="0">
              <a:buNone/>
            </a:pPr>
            <a:r>
              <a:rPr lang="en-US" sz="1100" b="0" i="0" u="none" strike="noStrike" cap="none" baseline="0" dirty="0">
                <a:solidFill>
                  <a:srgbClr val="000000"/>
                </a:solidFill>
                <a:latin typeface="Arial"/>
                <a:ea typeface="Arial"/>
                <a:cs typeface="Arial"/>
                <a:sym typeface="Arial"/>
              </a:rPr>
              <a:t>-drop digits after hundredths</a:t>
            </a:r>
          </a:p>
          <a:p>
            <a:pPr marL="158750" indent="0">
              <a:buNone/>
            </a:pPr>
            <a:r>
              <a:rPr lang="en-US" sz="1100" b="0" i="0" u="none" strike="noStrike" cap="none" baseline="0" dirty="0">
                <a:solidFill>
                  <a:srgbClr val="000000"/>
                </a:solidFill>
                <a:latin typeface="Arial"/>
                <a:ea typeface="Arial"/>
                <a:cs typeface="Arial"/>
                <a:sym typeface="Arial"/>
              </a:rPr>
              <a:t>-leaving a heat adjustment of 3.06 (DELTA)</a:t>
            </a:r>
          </a:p>
          <a:p>
            <a:pPr marL="158750" indent="0">
              <a:buNone/>
            </a:pPr>
            <a:r>
              <a:rPr lang="en-US" sz="1100" b="0" i="0" u="none" strike="noStrike" cap="none" baseline="0" dirty="0">
                <a:solidFill>
                  <a:srgbClr val="000000"/>
                </a:solidFill>
                <a:latin typeface="Arial"/>
                <a:ea typeface="Arial"/>
                <a:cs typeface="Arial"/>
                <a:sym typeface="Arial"/>
              </a:rPr>
              <a:t>-Add the adjustment factor of 3.06 seconds (for late start) to each pad time to obtain the official time for that lane.</a:t>
            </a:r>
          </a:p>
          <a:p>
            <a:pPr marL="158750" indent="0">
              <a:buNone/>
            </a:pPr>
            <a:endParaRPr lang="en-US" sz="1100" b="0" i="0" u="none" strike="noStrike" cap="none" baseline="0" dirty="0">
              <a:solidFill>
                <a:srgbClr val="000000"/>
              </a:solidFill>
              <a:latin typeface="Arial"/>
              <a:cs typeface="Arial"/>
              <a:sym typeface="Arial"/>
            </a:endParaRPr>
          </a:p>
          <a:p>
            <a:pPr marL="158750" indent="0">
              <a:buNone/>
            </a:pPr>
            <a:r>
              <a:rPr lang="en-US" sz="1100" b="0" i="0" u="none" strike="noStrike" cap="none" baseline="0" dirty="0">
                <a:solidFill>
                  <a:srgbClr val="000000"/>
                </a:solidFill>
                <a:latin typeface="Arial"/>
                <a:cs typeface="Arial"/>
                <a:sym typeface="Arial"/>
              </a:rPr>
              <a:t>*if early start (i.e. Colorado was not reset, still running), subtract the adjustment factor from the pad time</a:t>
            </a:r>
            <a:endParaRPr lang="en-US" dirty="0"/>
          </a:p>
        </p:txBody>
      </p:sp>
    </p:spTree>
    <p:extLst>
      <p:ext uri="{BB962C8B-B14F-4D97-AF65-F5344CB8AC3E}">
        <p14:creationId xmlns:p14="http://schemas.microsoft.com/office/powerpoint/2010/main" val="315532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F7462-59E3-A97C-5727-18084B68E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39F8E-61AC-D5A3-7233-F7617F9F8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1E95A-D30E-D0AF-A3BC-A452D9F09915}"/>
              </a:ext>
            </a:extLst>
          </p:cNvPr>
          <p:cNvSpPr>
            <a:spLocks noGrp="1"/>
          </p:cNvSpPr>
          <p:nvPr>
            <p:ph type="body" idx="1"/>
          </p:nvPr>
        </p:nvSpPr>
        <p:spPr/>
        <p:txBody>
          <a:bodyPr/>
          <a:lstStyle/>
          <a:p>
            <a:pPr marL="158750" indent="0">
              <a:buNone/>
            </a:pPr>
            <a:r>
              <a:rPr lang="en-US" sz="1100" b="1" i="0" u="none" strike="noStrike" cap="none" baseline="0" dirty="0">
                <a:solidFill>
                  <a:srgbClr val="000000"/>
                </a:solidFill>
                <a:latin typeface="Arial"/>
                <a:ea typeface="Arial"/>
                <a:cs typeface="Arial"/>
                <a:sym typeface="Arial"/>
              </a:rPr>
              <a:t>Primary </a:t>
            </a:r>
            <a:r>
              <a:rPr lang="en-US" sz="1100" b="0" i="0" u="none" strike="noStrike" cap="none" baseline="0" dirty="0">
                <a:solidFill>
                  <a:srgbClr val="000000"/>
                </a:solidFill>
                <a:latin typeface="Arial"/>
                <a:ea typeface="Arial"/>
                <a:cs typeface="Arial"/>
                <a:sym typeface="Arial"/>
              </a:rPr>
              <a:t>- Automatic (Late manual start confirmed)</a:t>
            </a:r>
          </a:p>
          <a:p>
            <a:pPr marL="158750" indent="0">
              <a:buNone/>
            </a:pPr>
            <a:r>
              <a:rPr lang="en-US" sz="1100" b="1" i="0" u="none" strike="noStrike" cap="none" baseline="0" dirty="0">
                <a:solidFill>
                  <a:srgbClr val="000000"/>
                </a:solidFill>
                <a:latin typeface="Arial"/>
                <a:ea typeface="Arial"/>
                <a:cs typeface="Arial"/>
                <a:sym typeface="Arial"/>
              </a:rPr>
              <a:t>Secondary </a:t>
            </a:r>
            <a:r>
              <a:rPr lang="en-US" sz="1100" b="0" i="0" u="none" strike="noStrike" cap="none" baseline="0" dirty="0">
                <a:solidFill>
                  <a:srgbClr val="000000"/>
                </a:solidFill>
                <a:latin typeface="Arial"/>
                <a:ea typeface="Arial"/>
                <a:cs typeface="Arial"/>
                <a:sym typeface="Arial"/>
              </a:rPr>
              <a:t>- Semi-automatic, three buttons (button time not valid)</a:t>
            </a:r>
          </a:p>
          <a:p>
            <a:pPr marL="158750" indent="0">
              <a:buNone/>
            </a:pPr>
            <a:r>
              <a:rPr lang="en-US" sz="1100" b="1" i="0" u="none" strike="noStrike" cap="none" baseline="0" dirty="0">
                <a:solidFill>
                  <a:srgbClr val="000000"/>
                </a:solidFill>
                <a:latin typeface="Arial"/>
                <a:ea typeface="Arial"/>
                <a:cs typeface="Arial"/>
                <a:sym typeface="Arial"/>
              </a:rPr>
              <a:t>Tertiary </a:t>
            </a:r>
            <a:r>
              <a:rPr lang="en-US" sz="1100" b="0" i="0" u="none" strike="noStrike" cap="none" baseline="0" dirty="0">
                <a:solidFill>
                  <a:srgbClr val="000000"/>
                </a:solidFill>
                <a:latin typeface="Arial"/>
                <a:ea typeface="Arial"/>
                <a:cs typeface="Arial"/>
                <a:sym typeface="Arial"/>
              </a:rPr>
              <a:t>- Manual, one watch</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*Adjustment calculation:</a:t>
            </a:r>
          </a:p>
          <a:p>
            <a:pPr marL="158750" indent="0">
              <a:buNone/>
            </a:pPr>
            <a:r>
              <a:rPr lang="en-US" sz="1100" b="0" i="0" u="none" strike="noStrike" cap="none" baseline="0" dirty="0">
                <a:solidFill>
                  <a:srgbClr val="000000"/>
                </a:solidFill>
                <a:latin typeface="Arial"/>
                <a:ea typeface="Arial"/>
                <a:cs typeface="Arial"/>
                <a:sym typeface="Arial"/>
              </a:rPr>
              <a:t>-Add the differences between the pad and watch times; total = 24.50</a:t>
            </a:r>
          </a:p>
          <a:p>
            <a:pPr marL="158750" indent="0">
              <a:buNone/>
            </a:pPr>
            <a:r>
              <a:rPr lang="en-US" sz="1100" b="0" i="0" u="none" strike="noStrike" cap="none" baseline="0" dirty="0">
                <a:solidFill>
                  <a:srgbClr val="000000"/>
                </a:solidFill>
                <a:latin typeface="Arial"/>
                <a:ea typeface="Arial"/>
                <a:cs typeface="Arial"/>
                <a:sym typeface="Arial"/>
              </a:rPr>
              <a:t>-Divide 24.50 by the number of lanes to determine an average</a:t>
            </a:r>
          </a:p>
          <a:p>
            <a:pPr marL="158750" indent="0">
              <a:buNone/>
            </a:pPr>
            <a:r>
              <a:rPr lang="en-US" sz="1100" b="0" i="0" u="none" strike="noStrike" cap="none" baseline="0" dirty="0">
                <a:solidFill>
                  <a:srgbClr val="000000"/>
                </a:solidFill>
                <a:latin typeface="Arial"/>
                <a:ea typeface="Arial"/>
                <a:cs typeface="Arial"/>
                <a:sym typeface="Arial"/>
              </a:rPr>
              <a:t>-24.50 divided by 8 = 3.0625</a:t>
            </a:r>
          </a:p>
          <a:p>
            <a:pPr marL="158750" indent="0">
              <a:buNone/>
            </a:pPr>
            <a:r>
              <a:rPr lang="en-US" sz="1100" b="0" i="0" u="none" strike="noStrike" cap="none" baseline="0" dirty="0">
                <a:solidFill>
                  <a:srgbClr val="000000"/>
                </a:solidFill>
                <a:latin typeface="Arial"/>
                <a:ea typeface="Arial"/>
                <a:cs typeface="Arial"/>
                <a:sym typeface="Arial"/>
              </a:rPr>
              <a:t>-drop digits after hundredths</a:t>
            </a:r>
          </a:p>
          <a:p>
            <a:pPr marL="158750" indent="0">
              <a:buNone/>
            </a:pPr>
            <a:r>
              <a:rPr lang="en-US" sz="1100" b="0" i="0" u="none" strike="noStrike" cap="none" baseline="0" dirty="0">
                <a:solidFill>
                  <a:srgbClr val="000000"/>
                </a:solidFill>
                <a:latin typeface="Arial"/>
                <a:ea typeface="Arial"/>
                <a:cs typeface="Arial"/>
                <a:sym typeface="Arial"/>
              </a:rPr>
              <a:t>-leaving a heat adjustment of 3.06 (DELTA)</a:t>
            </a:r>
          </a:p>
          <a:p>
            <a:pPr marL="158750" indent="0">
              <a:buNone/>
            </a:pPr>
            <a:r>
              <a:rPr lang="en-US" sz="1100" b="0" i="0" u="none" strike="noStrike" cap="none" baseline="0" dirty="0">
                <a:solidFill>
                  <a:srgbClr val="000000"/>
                </a:solidFill>
                <a:latin typeface="Arial"/>
                <a:ea typeface="Arial"/>
                <a:cs typeface="Arial"/>
                <a:sym typeface="Arial"/>
              </a:rPr>
              <a:t>-Add the adjustment factor of 3.06 seconds (for late start) to each pad time to obtain the official time for that lane.</a:t>
            </a:r>
          </a:p>
          <a:p>
            <a:pPr marL="158750" indent="0">
              <a:buNone/>
            </a:pPr>
            <a:endParaRPr lang="en-US" sz="1100" b="0" i="0" u="none" strike="noStrike" cap="none" baseline="0" dirty="0">
              <a:solidFill>
                <a:srgbClr val="000000"/>
              </a:solidFill>
              <a:latin typeface="Arial"/>
              <a:cs typeface="Arial"/>
              <a:sym typeface="Arial"/>
            </a:endParaRPr>
          </a:p>
          <a:p>
            <a:pPr marL="158750" indent="0">
              <a:buNone/>
            </a:pPr>
            <a:r>
              <a:rPr lang="en-US" sz="1100" b="0" i="0" u="none" strike="noStrike" cap="none" baseline="0" dirty="0">
                <a:solidFill>
                  <a:srgbClr val="000000"/>
                </a:solidFill>
                <a:latin typeface="Arial"/>
                <a:cs typeface="Arial"/>
                <a:sym typeface="Arial"/>
              </a:rPr>
              <a:t>*if early start (i.e. Colorado was not reset, still running), subtract the adjustment factor from the pad time</a:t>
            </a:r>
            <a:endParaRPr lang="en-US" dirty="0"/>
          </a:p>
        </p:txBody>
      </p:sp>
    </p:spTree>
    <p:extLst>
      <p:ext uri="{BB962C8B-B14F-4D97-AF65-F5344CB8AC3E}">
        <p14:creationId xmlns:p14="http://schemas.microsoft.com/office/powerpoint/2010/main" val="3150535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D5283-0A67-4C1B-F8C8-2C371DF37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51667-7028-7FE4-F973-2AA867654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4CD03-C0DC-4F19-EC55-ACFED20957A8}"/>
              </a:ext>
            </a:extLst>
          </p:cNvPr>
          <p:cNvSpPr>
            <a:spLocks noGrp="1"/>
          </p:cNvSpPr>
          <p:nvPr>
            <p:ph type="body" idx="1"/>
          </p:nvPr>
        </p:nvSpPr>
        <p:spPr/>
        <p:txBody>
          <a:bodyPr/>
          <a:lstStyle/>
          <a:p>
            <a:pPr marL="158750" indent="0">
              <a:buNone/>
            </a:pPr>
            <a:r>
              <a:rPr lang="en-US" sz="1100" b="1" i="0" u="none" strike="noStrike" cap="none" baseline="0" dirty="0">
                <a:solidFill>
                  <a:srgbClr val="000000"/>
                </a:solidFill>
                <a:latin typeface="Arial"/>
                <a:ea typeface="Arial"/>
                <a:cs typeface="Arial"/>
                <a:sym typeface="Arial"/>
              </a:rPr>
              <a:t>Primary </a:t>
            </a:r>
            <a:r>
              <a:rPr lang="en-US" sz="1100" b="0" i="0" u="none" strike="noStrike" cap="none" baseline="0" dirty="0">
                <a:solidFill>
                  <a:srgbClr val="000000"/>
                </a:solidFill>
                <a:latin typeface="Arial"/>
                <a:ea typeface="Arial"/>
                <a:cs typeface="Arial"/>
                <a:sym typeface="Arial"/>
              </a:rPr>
              <a:t>- Automatic (Late manual start confirmed)</a:t>
            </a:r>
          </a:p>
          <a:p>
            <a:pPr marL="158750" indent="0">
              <a:buNone/>
            </a:pPr>
            <a:r>
              <a:rPr lang="en-US" sz="1100" b="1" i="0" u="none" strike="noStrike" cap="none" baseline="0" dirty="0">
                <a:solidFill>
                  <a:srgbClr val="000000"/>
                </a:solidFill>
                <a:latin typeface="Arial"/>
                <a:ea typeface="Arial"/>
                <a:cs typeface="Arial"/>
                <a:sym typeface="Arial"/>
              </a:rPr>
              <a:t>Secondary </a:t>
            </a:r>
            <a:r>
              <a:rPr lang="en-US" sz="1100" b="0" i="0" u="none" strike="noStrike" cap="none" baseline="0" dirty="0">
                <a:solidFill>
                  <a:srgbClr val="000000"/>
                </a:solidFill>
                <a:latin typeface="Arial"/>
                <a:ea typeface="Arial"/>
                <a:cs typeface="Arial"/>
                <a:sym typeface="Arial"/>
              </a:rPr>
              <a:t>- Semi-automatic, three buttons (button time not valid)</a:t>
            </a:r>
          </a:p>
          <a:p>
            <a:pPr marL="158750" indent="0">
              <a:buNone/>
            </a:pPr>
            <a:r>
              <a:rPr lang="en-US" sz="1100" b="1" i="0" u="none" strike="noStrike" cap="none" baseline="0" dirty="0">
                <a:solidFill>
                  <a:srgbClr val="000000"/>
                </a:solidFill>
                <a:latin typeface="Arial"/>
                <a:ea typeface="Arial"/>
                <a:cs typeface="Arial"/>
                <a:sym typeface="Arial"/>
              </a:rPr>
              <a:t>Tertiary </a:t>
            </a:r>
            <a:r>
              <a:rPr lang="en-US" sz="1100" b="0" i="0" u="none" strike="noStrike" cap="none" baseline="0" dirty="0">
                <a:solidFill>
                  <a:srgbClr val="000000"/>
                </a:solidFill>
                <a:latin typeface="Arial"/>
                <a:ea typeface="Arial"/>
                <a:cs typeface="Arial"/>
                <a:sym typeface="Arial"/>
              </a:rPr>
              <a:t>- Manual, one watch</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*Adjustment calculation:</a:t>
            </a:r>
          </a:p>
          <a:p>
            <a:pPr marL="158750" indent="0">
              <a:buNone/>
            </a:pPr>
            <a:r>
              <a:rPr lang="en-US" sz="1100" b="0" i="0" u="none" strike="noStrike" cap="none" baseline="0" dirty="0">
                <a:solidFill>
                  <a:srgbClr val="000000"/>
                </a:solidFill>
                <a:latin typeface="Arial"/>
                <a:ea typeface="Arial"/>
                <a:cs typeface="Arial"/>
                <a:sym typeface="Arial"/>
              </a:rPr>
              <a:t>-Add the differences between the pad and watch times; total = 24.50</a:t>
            </a:r>
          </a:p>
          <a:p>
            <a:pPr marL="158750" indent="0">
              <a:buNone/>
            </a:pPr>
            <a:r>
              <a:rPr lang="en-US" sz="1100" b="0" i="0" u="none" strike="noStrike" cap="none" baseline="0" dirty="0">
                <a:solidFill>
                  <a:srgbClr val="000000"/>
                </a:solidFill>
                <a:latin typeface="Arial"/>
                <a:ea typeface="Arial"/>
                <a:cs typeface="Arial"/>
                <a:sym typeface="Arial"/>
              </a:rPr>
              <a:t>-Divide 24.50 by the number of lanes to determine an average</a:t>
            </a:r>
          </a:p>
          <a:p>
            <a:pPr marL="158750" indent="0">
              <a:buNone/>
            </a:pPr>
            <a:r>
              <a:rPr lang="en-US" sz="1100" b="0" i="0" u="none" strike="noStrike" cap="none" baseline="0" dirty="0">
                <a:solidFill>
                  <a:srgbClr val="000000"/>
                </a:solidFill>
                <a:latin typeface="Arial"/>
                <a:ea typeface="Arial"/>
                <a:cs typeface="Arial"/>
                <a:sym typeface="Arial"/>
              </a:rPr>
              <a:t>-24.50 divided by 8 = 3.0625</a:t>
            </a:r>
          </a:p>
          <a:p>
            <a:pPr marL="158750" indent="0">
              <a:buNone/>
            </a:pPr>
            <a:r>
              <a:rPr lang="en-US" sz="1100" b="0" i="0" u="none" strike="noStrike" cap="none" baseline="0" dirty="0">
                <a:solidFill>
                  <a:srgbClr val="000000"/>
                </a:solidFill>
                <a:latin typeface="Arial"/>
                <a:ea typeface="Arial"/>
                <a:cs typeface="Arial"/>
                <a:sym typeface="Arial"/>
              </a:rPr>
              <a:t>-drop digits after hundredths</a:t>
            </a:r>
          </a:p>
          <a:p>
            <a:pPr marL="158750" indent="0">
              <a:buNone/>
            </a:pPr>
            <a:r>
              <a:rPr lang="en-US" sz="1100" b="0" i="0" u="none" strike="noStrike" cap="none" baseline="0" dirty="0">
                <a:solidFill>
                  <a:srgbClr val="000000"/>
                </a:solidFill>
                <a:latin typeface="Arial"/>
                <a:ea typeface="Arial"/>
                <a:cs typeface="Arial"/>
                <a:sym typeface="Arial"/>
              </a:rPr>
              <a:t>-leaving a heat adjustment of 3.06 (DELTA)</a:t>
            </a:r>
          </a:p>
          <a:p>
            <a:pPr marL="158750" indent="0">
              <a:buNone/>
            </a:pPr>
            <a:r>
              <a:rPr lang="en-US" sz="1100" b="0" i="0" u="none" strike="noStrike" cap="none" baseline="0" dirty="0">
                <a:solidFill>
                  <a:srgbClr val="000000"/>
                </a:solidFill>
                <a:latin typeface="Arial"/>
                <a:ea typeface="Arial"/>
                <a:cs typeface="Arial"/>
                <a:sym typeface="Arial"/>
              </a:rPr>
              <a:t>-Add the adjustment factor of 3.06 seconds (for late start) to each pad time to obtain the official time for that lane.</a:t>
            </a:r>
          </a:p>
          <a:p>
            <a:pPr marL="158750" indent="0">
              <a:buNone/>
            </a:pPr>
            <a:endParaRPr lang="en-US" sz="1100" b="0" i="0" u="none" strike="noStrike" cap="none" baseline="0" dirty="0">
              <a:solidFill>
                <a:srgbClr val="000000"/>
              </a:solidFill>
              <a:latin typeface="Arial"/>
              <a:cs typeface="Arial"/>
              <a:sym typeface="Arial"/>
            </a:endParaRPr>
          </a:p>
          <a:p>
            <a:pPr marL="158750" indent="0">
              <a:buNone/>
            </a:pPr>
            <a:r>
              <a:rPr lang="en-US" sz="1100" b="0" i="0" u="none" strike="noStrike" cap="none" baseline="0" dirty="0">
                <a:solidFill>
                  <a:srgbClr val="000000"/>
                </a:solidFill>
                <a:latin typeface="Arial"/>
                <a:cs typeface="Arial"/>
                <a:sym typeface="Arial"/>
              </a:rPr>
              <a:t>*if early start (i.e. Colorado was not reset, still running), subtract the adjustment factor from the pad time</a:t>
            </a:r>
            <a:endParaRPr lang="en-US" dirty="0"/>
          </a:p>
        </p:txBody>
      </p:sp>
    </p:spTree>
    <p:extLst>
      <p:ext uri="{BB962C8B-B14F-4D97-AF65-F5344CB8AC3E}">
        <p14:creationId xmlns:p14="http://schemas.microsoft.com/office/powerpoint/2010/main" val="320948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5e68e370be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5e68e370be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5e68e370be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5e68e370be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205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5e68e370be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5e68e370be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542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5e68e370be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5e68e370be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80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a:extLst>
            <a:ext uri="{FF2B5EF4-FFF2-40B4-BE49-F238E27FC236}">
              <a16:creationId xmlns:a16="http://schemas.microsoft.com/office/drawing/2014/main" id="{93CDC5F6-F60B-52E5-8C07-6509153B2F76}"/>
            </a:ext>
          </a:extLst>
        </p:cNvPr>
        <p:cNvGrpSpPr/>
        <p:nvPr/>
      </p:nvGrpSpPr>
      <p:grpSpPr>
        <a:xfrm>
          <a:off x="0" y="0"/>
          <a:ext cx="0" cy="0"/>
          <a:chOff x="0" y="0"/>
          <a:chExt cx="0" cy="0"/>
        </a:xfrm>
      </p:grpSpPr>
      <p:sp>
        <p:nvSpPr>
          <p:cNvPr id="618" name="Google Shape;618;gf3a1f55025_0_380:notes">
            <a:extLst>
              <a:ext uri="{FF2B5EF4-FFF2-40B4-BE49-F238E27FC236}">
                <a16:creationId xmlns:a16="http://schemas.microsoft.com/office/drawing/2014/main" id="{6DB61EEE-9DC3-A12D-57CB-6924D8B878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f3a1f55025_0_380:notes">
            <a:extLst>
              <a:ext uri="{FF2B5EF4-FFF2-40B4-BE49-F238E27FC236}">
                <a16:creationId xmlns:a16="http://schemas.microsoft.com/office/drawing/2014/main" id="{CB29943A-9465-EEEF-3D35-E13F30AC3D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336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 – </a:t>
            </a:r>
            <a:r>
              <a:rPr lang="en-US" sz="1100" b="0" i="0" u="none" strike="noStrike" cap="none" baseline="0" dirty="0">
                <a:solidFill>
                  <a:srgbClr val="000000"/>
                </a:solidFill>
                <a:latin typeface="Arial"/>
                <a:ea typeface="Arial"/>
                <a:cs typeface="Arial"/>
                <a:sym typeface="Arial"/>
              </a:rPr>
              <a:t>Unless the primary system consists of manual watches or the secondary system is a fully integrated video system or includes at least one (1) manual watch per lane, a tertiary system of at least one (1) manual watch per lane shall be provided. 102.23.3C</a:t>
            </a:r>
          </a:p>
          <a:p>
            <a:pPr marL="158750" indent="0">
              <a:buNone/>
            </a:pPr>
            <a:endParaRPr lang="en-US" sz="1100" b="0" i="0" u="none" strike="noStrike" cap="none" baseline="0" dirty="0">
              <a:solidFill>
                <a:srgbClr val="000000"/>
              </a:solidFill>
              <a:latin typeface="Arial"/>
              <a:cs typeface="Arial"/>
              <a:sym typeface="Arial"/>
            </a:endParaRPr>
          </a:p>
          <a:p>
            <a:pPr marL="158750" indent="0">
              <a:buNone/>
            </a:pPr>
            <a:r>
              <a:rPr lang="en-US" sz="1100" b="0" i="0" u="none" strike="noStrike" cap="none" baseline="0" dirty="0">
                <a:solidFill>
                  <a:srgbClr val="000000"/>
                </a:solidFill>
                <a:latin typeface="Arial"/>
                <a:cs typeface="Arial"/>
                <a:sym typeface="Arial"/>
              </a:rPr>
              <a:t>B – if using buttons as primary, minimum is TWO 102.23.3A(2)</a:t>
            </a:r>
          </a:p>
          <a:p>
            <a:pPr marL="158750" indent="0">
              <a:buNone/>
            </a:pPr>
            <a:r>
              <a:rPr lang="en-US" sz="1100" b="0" i="0" u="none" strike="noStrike" cap="none" baseline="0" dirty="0">
                <a:solidFill>
                  <a:srgbClr val="000000"/>
                </a:solidFill>
                <a:latin typeface="Arial"/>
                <a:ea typeface="Arial"/>
                <a:cs typeface="Arial"/>
                <a:sym typeface="Arial"/>
              </a:rPr>
              <a:t>A primary system shall always be in place and shall consist of one of the following, listed in their preferred order of use:</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(1) Automatic Timing.</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(2) Semi-Automatic, with three (3) or two (2) buttons per lane, each operated by a separate timer.</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(3) Manual, with three (3) watches per lane, each operated by a separate timer.</a:t>
            </a:r>
            <a:endParaRPr lang="en-US" dirty="0"/>
          </a:p>
        </p:txBody>
      </p:sp>
    </p:spTree>
    <p:extLst>
      <p:ext uri="{BB962C8B-B14F-4D97-AF65-F5344CB8AC3E}">
        <p14:creationId xmlns:p14="http://schemas.microsoft.com/office/powerpoint/2010/main" val="112833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a:extLst>
            <a:ext uri="{FF2B5EF4-FFF2-40B4-BE49-F238E27FC236}">
              <a16:creationId xmlns:a16="http://schemas.microsoft.com/office/drawing/2014/main" id="{14CAA97B-36E0-193C-FD18-459151AD59D7}"/>
            </a:ext>
          </a:extLst>
        </p:cNvPr>
        <p:cNvGrpSpPr/>
        <p:nvPr/>
      </p:nvGrpSpPr>
      <p:grpSpPr>
        <a:xfrm>
          <a:off x="0" y="0"/>
          <a:ext cx="0" cy="0"/>
          <a:chOff x="0" y="0"/>
          <a:chExt cx="0" cy="0"/>
        </a:xfrm>
      </p:grpSpPr>
      <p:sp>
        <p:nvSpPr>
          <p:cNvPr id="618" name="Google Shape;618;gf3a1f55025_0_380:notes">
            <a:extLst>
              <a:ext uri="{FF2B5EF4-FFF2-40B4-BE49-F238E27FC236}">
                <a16:creationId xmlns:a16="http://schemas.microsoft.com/office/drawing/2014/main" id="{D4B8FFD7-6461-B17A-1D9D-BC2ED8EEB2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f3a1f55025_0_380:notes">
            <a:extLst>
              <a:ext uri="{FF2B5EF4-FFF2-40B4-BE49-F238E27FC236}">
                <a16:creationId xmlns:a16="http://schemas.microsoft.com/office/drawing/2014/main" id="{82C721D4-CD31-FF80-AA6E-C38E300777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679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100" b="0" i="0" u="none" strike="noStrike" cap="none" baseline="0" dirty="0">
                <a:solidFill>
                  <a:srgbClr val="000000"/>
                </a:solidFill>
                <a:latin typeface="Arial"/>
                <a:ea typeface="Arial"/>
                <a:cs typeface="Arial"/>
                <a:sym typeface="Arial"/>
              </a:rPr>
              <a:t>102.23.4C</a:t>
            </a:r>
          </a:p>
          <a:p>
            <a:pPr marL="158750" indent="0">
              <a:buNone/>
            </a:pPr>
            <a:r>
              <a:rPr lang="en-US" sz="1100" b="1" i="0" u="none" strike="noStrike" cap="none" baseline="0" dirty="0">
                <a:solidFill>
                  <a:srgbClr val="000000"/>
                </a:solidFill>
                <a:latin typeface="Arial"/>
                <a:ea typeface="Arial"/>
                <a:cs typeface="Arial"/>
                <a:sym typeface="Arial"/>
              </a:rPr>
              <a:t>Primary Timing System Malfunction </a:t>
            </a:r>
            <a:r>
              <a:rPr lang="en-US" sz="1100" b="0" i="0" u="none" strike="noStrike" cap="none" baseline="0" dirty="0">
                <a:solidFill>
                  <a:srgbClr val="000000"/>
                </a:solidFill>
                <a:latin typeface="Arial"/>
                <a:ea typeface="Arial"/>
                <a:cs typeface="Arial"/>
                <a:sym typeface="Arial"/>
              </a:rPr>
              <a:t>— A malfunction </a:t>
            </a:r>
            <a:r>
              <a:rPr lang="en-US" sz="1100" b="1" i="1" u="none" strike="noStrike" cap="none" baseline="0" dirty="0">
                <a:solidFill>
                  <a:srgbClr val="C00000"/>
                </a:solidFill>
                <a:latin typeface="Arial"/>
                <a:ea typeface="Arial"/>
                <a:cs typeface="Arial"/>
                <a:sym typeface="Arial"/>
              </a:rPr>
              <a:t>may</a:t>
            </a:r>
            <a:r>
              <a:rPr lang="en-US" sz="1100" b="0" i="0" u="none" strike="noStrike" cap="none" baseline="0" dirty="0">
                <a:solidFill>
                  <a:srgbClr val="000000"/>
                </a:solidFill>
                <a:latin typeface="Arial"/>
                <a:ea typeface="Arial"/>
                <a:cs typeface="Arial"/>
                <a:sym typeface="Arial"/>
              </a:rPr>
              <a:t> have occurred if:</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(1) The difference between the time obtained by the primary system and the back-up system(s) is </a:t>
            </a:r>
            <a:r>
              <a:rPr lang="en-US" sz="1100" b="1" i="1" u="none" strike="noStrike" cap="none" baseline="0" dirty="0">
                <a:solidFill>
                  <a:srgbClr val="C00000"/>
                </a:solidFill>
                <a:latin typeface="Arial"/>
                <a:ea typeface="Arial"/>
                <a:cs typeface="Arial"/>
                <a:sym typeface="Arial"/>
              </a:rPr>
              <a:t>approximately</a:t>
            </a:r>
            <a:r>
              <a:rPr lang="en-US" sz="1100" b="0" i="0" u="none" strike="noStrike" cap="none" baseline="0" dirty="0">
                <a:solidFill>
                  <a:srgbClr val="000000"/>
                </a:solidFill>
                <a:latin typeface="Arial"/>
                <a:ea typeface="Arial"/>
                <a:cs typeface="Arial"/>
                <a:sym typeface="Arial"/>
              </a:rPr>
              <a:t> .30 second or greater; or</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(2) The place judge(s) reports a different order of finish (OOF); or</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indent="0">
              <a:buNone/>
            </a:pPr>
            <a:r>
              <a:rPr lang="en-US" sz="1100" b="0" i="0" u="none" strike="noStrike" cap="none" baseline="0" dirty="0">
                <a:solidFill>
                  <a:srgbClr val="000000"/>
                </a:solidFill>
                <a:latin typeface="Arial"/>
                <a:ea typeface="Arial"/>
                <a:cs typeface="Arial"/>
                <a:sym typeface="Arial"/>
              </a:rPr>
              <a:t>(3) It is reported the swimmer missed the touchpad or had a soft touch.</a:t>
            </a:r>
          </a:p>
          <a:p>
            <a:pPr marL="158750" indent="0">
              <a:buNone/>
            </a:pPr>
            <a:r>
              <a:rPr lang="en-US" sz="1100" b="0" i="1" u="none" strike="noStrike" cap="none" baseline="0" dirty="0">
                <a:solidFill>
                  <a:srgbClr val="000066"/>
                </a:solidFill>
                <a:latin typeface="Arial"/>
                <a:cs typeface="Arial"/>
                <a:sym typeface="Arial"/>
              </a:rPr>
              <a:t>This is not a hard stop, use judgment, rules say “approximately”, sometimes a difference of .31 or .32 or .33 is fine, collect more data if needed.</a:t>
            </a:r>
          </a:p>
        </p:txBody>
      </p:sp>
    </p:spTree>
    <p:extLst>
      <p:ext uri="{BB962C8B-B14F-4D97-AF65-F5344CB8AC3E}">
        <p14:creationId xmlns:p14="http://schemas.microsoft.com/office/powerpoint/2010/main" val="32715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102.23.4B(2)</a:t>
            </a:r>
          </a:p>
          <a:p>
            <a:pPr marL="158750" indent="0">
              <a:buNone/>
            </a:pPr>
            <a:r>
              <a:rPr lang="en-US" sz="1100" b="0" i="0" u="none" strike="noStrike" cap="none" baseline="0" dirty="0">
                <a:solidFill>
                  <a:srgbClr val="000000"/>
                </a:solidFill>
                <a:latin typeface="Arial"/>
                <a:ea typeface="Arial"/>
                <a:cs typeface="Arial"/>
                <a:sym typeface="Arial"/>
              </a:rPr>
              <a:t>If three VALID buttons or watches </a:t>
            </a:r>
            <a:r>
              <a:rPr lang="en-US" sz="1100" b="0" i="1" u="none" strike="noStrike" cap="none" baseline="0" dirty="0">
                <a:solidFill>
                  <a:srgbClr val="000000"/>
                </a:solidFill>
                <a:latin typeface="Arial"/>
                <a:ea typeface="Arial"/>
                <a:cs typeface="Arial"/>
                <a:sym typeface="Arial"/>
              </a:rPr>
              <a:t>disagree</a:t>
            </a:r>
            <a:r>
              <a:rPr lang="en-US" sz="1100" b="0" i="0" u="none" strike="noStrike" cap="none" baseline="0" dirty="0">
                <a:solidFill>
                  <a:srgbClr val="000000"/>
                </a:solidFill>
                <a:latin typeface="Arial"/>
                <a:ea typeface="Arial"/>
                <a:cs typeface="Arial"/>
                <a:sym typeface="Arial"/>
              </a:rPr>
              <a:t>, the time of the intermediate button or watch shall be the time for that timing system.</a:t>
            </a:r>
            <a:endParaRPr lang="en-US" dirty="0"/>
          </a:p>
        </p:txBody>
      </p:sp>
    </p:spTree>
    <p:extLst>
      <p:ext uri="{BB962C8B-B14F-4D97-AF65-F5344CB8AC3E}">
        <p14:creationId xmlns:p14="http://schemas.microsoft.com/office/powerpoint/2010/main" val="230703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102.23.4B(2)</a:t>
            </a:r>
          </a:p>
          <a:p>
            <a:pPr marL="158750" indent="0">
              <a:buNone/>
            </a:pPr>
            <a:r>
              <a:rPr lang="en-US" sz="1100" b="0" i="0" u="none" strike="noStrike" cap="none" baseline="0" dirty="0">
                <a:solidFill>
                  <a:srgbClr val="000000"/>
                </a:solidFill>
                <a:latin typeface="Arial"/>
                <a:ea typeface="Arial"/>
                <a:cs typeface="Arial"/>
                <a:sym typeface="Arial"/>
              </a:rPr>
              <a:t>If three VALID buttons or watches </a:t>
            </a:r>
            <a:r>
              <a:rPr lang="en-US" sz="1100" b="0" i="1" u="none" strike="noStrike" cap="none" baseline="0" dirty="0">
                <a:solidFill>
                  <a:srgbClr val="000000"/>
                </a:solidFill>
                <a:latin typeface="Arial"/>
                <a:ea typeface="Arial"/>
                <a:cs typeface="Arial"/>
                <a:sym typeface="Arial"/>
              </a:rPr>
              <a:t>disagree</a:t>
            </a:r>
            <a:r>
              <a:rPr lang="en-US" sz="1100" b="0" i="0" u="none" strike="noStrike" cap="none" baseline="0" dirty="0">
                <a:solidFill>
                  <a:srgbClr val="000000"/>
                </a:solidFill>
                <a:latin typeface="Arial"/>
                <a:ea typeface="Arial"/>
                <a:cs typeface="Arial"/>
                <a:sym typeface="Arial"/>
              </a:rPr>
              <a:t>, the time of the intermediate button or watch shall be the time for that timing system.</a:t>
            </a:r>
            <a:endParaRPr lang="en-US" dirty="0"/>
          </a:p>
          <a:p>
            <a:pPr marL="158750" indent="0">
              <a:buNone/>
            </a:pPr>
            <a:endParaRPr lang="en-US" dirty="0"/>
          </a:p>
        </p:txBody>
      </p:sp>
    </p:spTree>
    <p:extLst>
      <p:ext uri="{BB962C8B-B14F-4D97-AF65-F5344CB8AC3E}">
        <p14:creationId xmlns:p14="http://schemas.microsoft.com/office/powerpoint/2010/main" val="418751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100" b="0" i="0" u="none" strike="noStrike" cap="none" baseline="0" dirty="0">
                <a:solidFill>
                  <a:srgbClr val="000000"/>
                </a:solidFill>
                <a:latin typeface="Arial"/>
                <a:ea typeface="Arial"/>
                <a:cs typeface="Arial"/>
                <a:sym typeface="Arial"/>
              </a:rPr>
              <a:t>102.23.4B(3)</a:t>
            </a:r>
          </a:p>
          <a:p>
            <a:pPr marL="158750" indent="0">
              <a:buNone/>
            </a:pPr>
            <a:r>
              <a:rPr lang="en-US" sz="1100" b="0" i="0" u="none" strike="noStrike" cap="none" baseline="0" dirty="0">
                <a:solidFill>
                  <a:srgbClr val="000000"/>
                </a:solidFill>
                <a:latin typeface="Arial"/>
                <a:ea typeface="Arial"/>
                <a:cs typeface="Arial"/>
                <a:sym typeface="Arial"/>
              </a:rPr>
              <a:t>If only two valid button or watch times are available, the time shall be the average of those two buttons or the average of the two watch times. The digits representing thousandths of a second shall be dropped with no rounding.</a:t>
            </a:r>
            <a:endParaRPr lang="en-US" dirty="0"/>
          </a:p>
        </p:txBody>
      </p:sp>
    </p:spTree>
    <p:extLst>
      <p:ext uri="{BB962C8B-B14F-4D97-AF65-F5344CB8AC3E}">
        <p14:creationId xmlns:p14="http://schemas.microsoft.com/office/powerpoint/2010/main" val="131156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140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7"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3.jp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3.jp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6;p13">
            <a:extLst>
              <a:ext uri="{FF2B5EF4-FFF2-40B4-BE49-F238E27FC236}">
                <a16:creationId xmlns:a16="http://schemas.microsoft.com/office/drawing/2014/main" id="{6F28FBB8-3A86-F8A9-B204-602F1323D8F6}"/>
              </a:ext>
            </a:extLst>
          </p:cNvPr>
          <p:cNvPicPr preferRelativeResize="0">
            <a:picLocks noChangeAspect="1"/>
          </p:cNvPicPr>
          <p:nvPr/>
        </p:nvPicPr>
        <p:blipFill>
          <a:blip r:embed="rId2">
            <a:alphaModFix/>
          </a:blip>
          <a:stretch>
            <a:fillRect/>
          </a:stretch>
        </p:blipFill>
        <p:spPr>
          <a:xfrm>
            <a:off x="3869088" y="1071316"/>
            <a:ext cx="4453820" cy="1463040"/>
          </a:xfrm>
          <a:prstGeom prst="rect">
            <a:avLst/>
          </a:prstGeom>
          <a:noFill/>
          <a:ln>
            <a:noFill/>
          </a:ln>
        </p:spPr>
      </p:pic>
      <p:sp>
        <p:nvSpPr>
          <p:cNvPr id="7" name="TextBox 6">
            <a:extLst>
              <a:ext uri="{FF2B5EF4-FFF2-40B4-BE49-F238E27FC236}">
                <a16:creationId xmlns:a16="http://schemas.microsoft.com/office/drawing/2014/main" id="{CD014C4C-C35E-4AD5-BCE1-80B62EF46FDA}"/>
              </a:ext>
            </a:extLst>
          </p:cNvPr>
          <p:cNvSpPr txBox="1"/>
          <p:nvPr/>
        </p:nvSpPr>
        <p:spPr>
          <a:xfrm>
            <a:off x="4091282" y="3212161"/>
            <a:ext cx="4009431" cy="769441"/>
          </a:xfrm>
          <a:prstGeom prst="rect">
            <a:avLst/>
          </a:prstGeom>
          <a:noFill/>
          <a:ln>
            <a:noFill/>
          </a:ln>
        </p:spPr>
        <p:txBody>
          <a:bodyPr wrap="none" rtlCol="0">
            <a:spAutoFit/>
          </a:bodyPr>
          <a:lstStyle/>
          <a:p>
            <a:pPr algn="ctr"/>
            <a:r>
              <a:rPr lang="en-US" sz="4400" dirty="0">
                <a:solidFill>
                  <a:schemeClr val="tx1">
                    <a:lumMod val="75000"/>
                    <a:lumOff val="25000"/>
                  </a:schemeClr>
                </a:solidFill>
                <a:latin typeface="Arial" panose="020B0604020202020204" pitchFamily="34" charset="0"/>
                <a:cs typeface="Arial" panose="020B0604020202020204" pitchFamily="34" charset="0"/>
              </a:rPr>
              <a:t>ADMIN CLINIC</a:t>
            </a:r>
          </a:p>
        </p:txBody>
      </p:sp>
      <p:sp>
        <p:nvSpPr>
          <p:cNvPr id="8" name="TextBox 7">
            <a:extLst>
              <a:ext uri="{FF2B5EF4-FFF2-40B4-BE49-F238E27FC236}">
                <a16:creationId xmlns:a16="http://schemas.microsoft.com/office/drawing/2014/main" id="{8550CB0B-138B-1018-53F9-A2A599EFA6A6}"/>
              </a:ext>
            </a:extLst>
          </p:cNvPr>
          <p:cNvSpPr txBox="1"/>
          <p:nvPr/>
        </p:nvSpPr>
        <p:spPr>
          <a:xfrm>
            <a:off x="9375170" y="6111149"/>
            <a:ext cx="2379177" cy="400110"/>
          </a:xfrm>
          <a:prstGeom prst="rect">
            <a:avLst/>
          </a:prstGeom>
          <a:noFill/>
          <a:ln>
            <a:noFill/>
          </a:ln>
        </p:spPr>
        <p:txBody>
          <a:bodyPr wrap="none" rtlCol="0">
            <a:spAutoFit/>
          </a:bodyPr>
          <a:lstStyle/>
          <a:p>
            <a:pPr algn="ctr"/>
            <a:r>
              <a:rPr lang="en-US" sz="2000" dirty="0">
                <a:solidFill>
                  <a:schemeClr val="tx1">
                    <a:lumMod val="50000"/>
                    <a:lumOff val="50000"/>
                  </a:schemeClr>
                </a:solidFill>
                <a:latin typeface="Arial" panose="020B0604020202020204" pitchFamily="34" charset="0"/>
                <a:cs typeface="Arial" panose="020B0604020202020204" pitchFamily="34" charset="0"/>
              </a:rPr>
              <a:t>OCTOBER 4, 2025</a:t>
            </a:r>
          </a:p>
        </p:txBody>
      </p:sp>
      <p:sp>
        <p:nvSpPr>
          <p:cNvPr id="5" name="TextBox 4">
            <a:extLst>
              <a:ext uri="{FF2B5EF4-FFF2-40B4-BE49-F238E27FC236}">
                <a16:creationId xmlns:a16="http://schemas.microsoft.com/office/drawing/2014/main" id="{BA48F2B3-7AB6-DC36-E78C-E87F305CD581}"/>
              </a:ext>
            </a:extLst>
          </p:cNvPr>
          <p:cNvSpPr txBox="1"/>
          <p:nvPr/>
        </p:nvSpPr>
        <p:spPr>
          <a:xfrm>
            <a:off x="4156203" y="4190047"/>
            <a:ext cx="3879587" cy="938719"/>
          </a:xfrm>
          <a:prstGeom prst="rect">
            <a:avLst/>
          </a:prstGeom>
          <a:noFill/>
          <a:ln>
            <a:noFill/>
          </a:ln>
        </p:spPr>
        <p:txBody>
          <a:bodyPr wrap="none" rtlCol="0">
            <a:spAutoFit/>
          </a:bodyPr>
          <a:lstStyle/>
          <a:p>
            <a:pPr algn="ctr"/>
            <a:r>
              <a:rPr lang="en-US" sz="3000" dirty="0">
                <a:solidFill>
                  <a:schemeClr val="tx1">
                    <a:lumMod val="75000"/>
                    <a:lumOff val="25000"/>
                  </a:schemeClr>
                </a:solidFill>
                <a:latin typeface="Arial" panose="020B0604020202020204" pitchFamily="34" charset="0"/>
                <a:cs typeface="Arial" panose="020B0604020202020204" pitchFamily="34" charset="0"/>
              </a:rPr>
              <a:t>Part 2 – Timing Rules</a:t>
            </a:r>
          </a:p>
          <a:p>
            <a:pPr algn="ctr"/>
            <a:r>
              <a:rPr lang="en-US" sz="2500" dirty="0">
                <a:solidFill>
                  <a:schemeClr val="tx2">
                    <a:lumMod val="50000"/>
                  </a:schemeClr>
                </a:solidFill>
                <a:latin typeface="Arial" panose="020B0604020202020204" pitchFamily="34" charset="0"/>
                <a:cs typeface="Arial" panose="020B0604020202020204" pitchFamily="34" charset="0"/>
              </a:rPr>
              <a:t>[102.23]</a:t>
            </a:r>
          </a:p>
        </p:txBody>
      </p:sp>
    </p:spTree>
    <p:extLst>
      <p:ext uri="{BB962C8B-B14F-4D97-AF65-F5344CB8AC3E}">
        <p14:creationId xmlns:p14="http://schemas.microsoft.com/office/powerpoint/2010/main" val="239445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AA928B-7F16-FAAC-E6FA-4DA46840CB7F}"/>
              </a:ext>
            </a:extLst>
          </p:cNvPr>
          <p:cNvSpPr>
            <a:spLocks noGrp="1"/>
          </p:cNvSpPr>
          <p:nvPr>
            <p:ph type="body" idx="1"/>
          </p:nvPr>
        </p:nvSpPr>
        <p:spPr>
          <a:xfrm>
            <a:off x="415600" y="633985"/>
            <a:ext cx="11360800" cy="2060448"/>
          </a:xfrm>
        </p:spPr>
        <p:txBody>
          <a:bodyPr>
            <a:normAutofit/>
          </a:bodyPr>
          <a:lstStyle/>
          <a:p>
            <a:pPr marL="0" indent="0">
              <a:buNone/>
            </a:pPr>
            <a:r>
              <a:rPr lang="en-US" sz="3200" b="1" dirty="0">
                <a:solidFill>
                  <a:srgbClr val="000066"/>
                </a:solidFill>
                <a:latin typeface="Arial" panose="020B0604020202020204" pitchFamily="34" charset="0"/>
                <a:ea typeface="Times New Roman" panose="02020603050405020304" pitchFamily="18" charset="0"/>
                <a:cs typeface="Arial" panose="020B0604020202020204" pitchFamily="34" charset="0"/>
              </a:rPr>
              <a:t>Only two buttons AND within 0.3 sec</a:t>
            </a:r>
          </a:p>
          <a:p>
            <a:pPr lvl="1" indent="-457200">
              <a:buFont typeface="Wingdings" panose="05000000000000000000" pitchFamily="2" charset="2"/>
              <a:buChar char="Ø"/>
            </a:pP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Official time is the average of the two buttons [102.23.4.B(3)]</a:t>
            </a:r>
            <a:endParaRPr lang="en-US" dirty="0"/>
          </a:p>
          <a:p>
            <a:pPr marL="114300" indent="0">
              <a:buNone/>
            </a:pPr>
            <a:endParaRPr lang="en-US" dirty="0"/>
          </a:p>
        </p:txBody>
      </p:sp>
      <p:graphicFrame>
        <p:nvGraphicFramePr>
          <p:cNvPr id="6" name="Table 5">
            <a:extLst>
              <a:ext uri="{FF2B5EF4-FFF2-40B4-BE49-F238E27FC236}">
                <a16:creationId xmlns:a16="http://schemas.microsoft.com/office/drawing/2014/main" id="{5171DD93-E18F-CF19-5855-DF88CA2FEF1E}"/>
              </a:ext>
            </a:extLst>
          </p:cNvPr>
          <p:cNvGraphicFramePr>
            <a:graphicFrameLocks noGrp="1"/>
          </p:cNvGraphicFramePr>
          <p:nvPr>
            <p:extLst>
              <p:ext uri="{D42A27DB-BD31-4B8C-83A1-F6EECF244321}">
                <p14:modId xmlns:p14="http://schemas.microsoft.com/office/powerpoint/2010/main" val="962832267"/>
              </p:ext>
            </p:extLst>
          </p:nvPr>
        </p:nvGraphicFramePr>
        <p:xfrm>
          <a:off x="4267200" y="2953512"/>
          <a:ext cx="3657600" cy="274320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1720533943"/>
                    </a:ext>
                  </a:extLst>
                </a:gridCol>
                <a:gridCol w="1828800">
                  <a:extLst>
                    <a:ext uri="{9D8B030D-6E8A-4147-A177-3AD203B41FA5}">
                      <a16:colId xmlns:a16="http://schemas.microsoft.com/office/drawing/2014/main" val="4240853004"/>
                    </a:ext>
                  </a:extLst>
                </a:gridCol>
              </a:tblGrid>
              <a:tr h="548640">
                <a:tc>
                  <a:txBody>
                    <a:bodyPr/>
                    <a:lstStyle/>
                    <a:p>
                      <a:pPr marL="0" marR="0">
                        <a:spcBef>
                          <a:spcPts val="0"/>
                        </a:spcBef>
                        <a:spcAft>
                          <a:spcPts val="0"/>
                        </a:spcAft>
                      </a:pPr>
                      <a:r>
                        <a:rPr lang="en-US" sz="3200" dirty="0">
                          <a:effectLst/>
                        </a:rPr>
                        <a:t> </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a:effectLst/>
                        </a:rPr>
                        <a:t>Lane 1</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92142000"/>
                  </a:ext>
                </a:extLst>
              </a:tr>
              <a:tr h="548640">
                <a:tc>
                  <a:txBody>
                    <a:bodyPr/>
                    <a:lstStyle/>
                    <a:p>
                      <a:pPr marL="0" marR="0">
                        <a:spcBef>
                          <a:spcPts val="0"/>
                        </a:spcBef>
                        <a:spcAft>
                          <a:spcPts val="0"/>
                        </a:spcAft>
                      </a:pPr>
                      <a:r>
                        <a:rPr lang="en-US" sz="3200">
                          <a:effectLst/>
                        </a:rPr>
                        <a:t>Button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b="0" dirty="0">
                          <a:effectLst/>
                          <a:latin typeface="+mn-lt"/>
                          <a:ea typeface="MS Mincho" panose="02020609040205080304" pitchFamily="49" charset="-128"/>
                          <a:cs typeface="Times New Roman" panose="02020603050405020304" pitchFamily="18" charset="0"/>
                        </a:rPr>
                        <a:t>5:10.00</a:t>
                      </a:r>
                    </a:p>
                  </a:txBody>
                  <a:tcPr marL="68580" marR="68580" marT="0" marB="0" anchor="ctr"/>
                </a:tc>
                <a:extLst>
                  <a:ext uri="{0D108BD9-81ED-4DB2-BD59-A6C34878D82A}">
                    <a16:rowId xmlns:a16="http://schemas.microsoft.com/office/drawing/2014/main" val="2147553019"/>
                  </a:ext>
                </a:extLst>
              </a:tr>
              <a:tr h="548640">
                <a:tc>
                  <a:txBody>
                    <a:bodyPr/>
                    <a:lstStyle/>
                    <a:p>
                      <a:pPr marL="0" marR="0">
                        <a:spcBef>
                          <a:spcPts val="0"/>
                        </a:spcBef>
                        <a:spcAft>
                          <a:spcPts val="0"/>
                        </a:spcAft>
                      </a:pPr>
                      <a:r>
                        <a:rPr lang="en-US" sz="3200">
                          <a:effectLst/>
                        </a:rPr>
                        <a:t>Button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solidFill>
                            <a:srgbClr val="000066"/>
                          </a:solidFill>
                          <a:effectLst/>
                          <a:latin typeface="+mn-lt"/>
                          <a:ea typeface="MS Mincho" panose="02020609040205080304" pitchFamily="49" charset="-128"/>
                          <a:cs typeface="Times New Roman" panose="02020603050405020304" pitchFamily="18" charset="0"/>
                        </a:rPr>
                        <a:t>(no timer)</a:t>
                      </a:r>
                    </a:p>
                  </a:txBody>
                  <a:tcPr marL="68580" marR="68580" marT="0" marB="0" anchor="ctr"/>
                </a:tc>
                <a:extLst>
                  <a:ext uri="{0D108BD9-81ED-4DB2-BD59-A6C34878D82A}">
                    <a16:rowId xmlns:a16="http://schemas.microsoft.com/office/drawing/2014/main" val="2859876186"/>
                  </a:ext>
                </a:extLst>
              </a:tr>
              <a:tr h="548640">
                <a:tc>
                  <a:txBody>
                    <a:bodyPr/>
                    <a:lstStyle/>
                    <a:p>
                      <a:pPr marL="0" marR="0">
                        <a:spcBef>
                          <a:spcPts val="0"/>
                        </a:spcBef>
                        <a:spcAft>
                          <a:spcPts val="0"/>
                        </a:spcAft>
                      </a:pPr>
                      <a:r>
                        <a:rPr lang="en-US" sz="3200" dirty="0">
                          <a:effectLst/>
                        </a:rPr>
                        <a:t>Button</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b="0" dirty="0">
                          <a:effectLst/>
                          <a:latin typeface="+mn-lt"/>
                          <a:ea typeface="MS Mincho" panose="02020609040205080304" pitchFamily="49" charset="-128"/>
                          <a:cs typeface="Times New Roman" panose="02020603050405020304" pitchFamily="18" charset="0"/>
                        </a:rPr>
                        <a:t>5:09.94</a:t>
                      </a:r>
                    </a:p>
                  </a:txBody>
                  <a:tcPr marL="68580" marR="68580" marT="0" marB="0" anchor="ctr"/>
                </a:tc>
                <a:extLst>
                  <a:ext uri="{0D108BD9-81ED-4DB2-BD59-A6C34878D82A}">
                    <a16:rowId xmlns:a16="http://schemas.microsoft.com/office/drawing/2014/main" val="3034646961"/>
                  </a:ext>
                </a:extLst>
              </a:tr>
              <a:tr h="548640">
                <a:tc>
                  <a:txBody>
                    <a:bodyPr/>
                    <a:lstStyle/>
                    <a:p>
                      <a:pPr marL="0" marR="0">
                        <a:spcBef>
                          <a:spcPts val="0"/>
                        </a:spcBef>
                        <a:spcAft>
                          <a:spcPts val="0"/>
                        </a:spcAft>
                      </a:pPr>
                      <a:r>
                        <a:rPr lang="en-US" sz="3200">
                          <a:effectLst/>
                        </a:rPr>
                        <a:t>FINISH</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b="1" dirty="0">
                          <a:solidFill>
                            <a:srgbClr val="FF0000"/>
                          </a:solidFill>
                          <a:effectLst/>
                          <a:latin typeface="+mn-lt"/>
                          <a:ea typeface="MS Mincho" panose="02020609040205080304" pitchFamily="49" charset="-128"/>
                          <a:cs typeface="Times New Roman" panose="02020603050405020304" pitchFamily="18" charset="0"/>
                        </a:rPr>
                        <a:t>5:09.97</a:t>
                      </a:r>
                    </a:p>
                  </a:txBody>
                  <a:tcPr marL="68580" marR="68580" marT="0" marB="0" anchor="ctr"/>
                </a:tc>
                <a:extLst>
                  <a:ext uri="{0D108BD9-81ED-4DB2-BD59-A6C34878D82A}">
                    <a16:rowId xmlns:a16="http://schemas.microsoft.com/office/drawing/2014/main" val="3604943029"/>
                  </a:ext>
                </a:extLst>
              </a:tr>
            </a:tbl>
          </a:graphicData>
        </a:graphic>
      </p:graphicFrame>
    </p:spTree>
    <p:extLst>
      <p:ext uri="{BB962C8B-B14F-4D97-AF65-F5344CB8AC3E}">
        <p14:creationId xmlns:p14="http://schemas.microsoft.com/office/powerpoint/2010/main" val="390904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3260F78-10EC-5D7E-2281-5796E930F3EE}"/>
              </a:ext>
            </a:extLst>
          </p:cNvPr>
          <p:cNvGraphicFramePr>
            <a:graphicFrameLocks noGrp="1"/>
          </p:cNvGraphicFramePr>
          <p:nvPr>
            <p:extLst>
              <p:ext uri="{D42A27DB-BD31-4B8C-83A1-F6EECF244321}">
                <p14:modId xmlns:p14="http://schemas.microsoft.com/office/powerpoint/2010/main" val="2476788068"/>
              </p:ext>
            </p:extLst>
          </p:nvPr>
        </p:nvGraphicFramePr>
        <p:xfrm>
          <a:off x="415600" y="2362100"/>
          <a:ext cx="8198519" cy="2723080"/>
        </p:xfrm>
        <a:graphic>
          <a:graphicData uri="http://schemas.openxmlformats.org/drawingml/2006/table">
            <a:tbl>
              <a:tblPr firstRow="1" firstCol="1" bandRow="1">
                <a:tableStyleId>{5C22544A-7EE6-4342-B048-85BDC9FD1C3A}</a:tableStyleId>
              </a:tblPr>
              <a:tblGrid>
                <a:gridCol w="1873947">
                  <a:extLst>
                    <a:ext uri="{9D8B030D-6E8A-4147-A177-3AD203B41FA5}">
                      <a16:colId xmlns:a16="http://schemas.microsoft.com/office/drawing/2014/main" val="3452184077"/>
                    </a:ext>
                  </a:extLst>
                </a:gridCol>
                <a:gridCol w="1581143">
                  <a:extLst>
                    <a:ext uri="{9D8B030D-6E8A-4147-A177-3AD203B41FA5}">
                      <a16:colId xmlns:a16="http://schemas.microsoft.com/office/drawing/2014/main" val="2559972574"/>
                    </a:ext>
                  </a:extLst>
                </a:gridCol>
                <a:gridCol w="1581143">
                  <a:extLst>
                    <a:ext uri="{9D8B030D-6E8A-4147-A177-3AD203B41FA5}">
                      <a16:colId xmlns:a16="http://schemas.microsoft.com/office/drawing/2014/main" val="2497357231"/>
                    </a:ext>
                  </a:extLst>
                </a:gridCol>
                <a:gridCol w="1581143">
                  <a:extLst>
                    <a:ext uri="{9D8B030D-6E8A-4147-A177-3AD203B41FA5}">
                      <a16:colId xmlns:a16="http://schemas.microsoft.com/office/drawing/2014/main" val="3458594967"/>
                    </a:ext>
                  </a:extLst>
                </a:gridCol>
                <a:gridCol w="1581143">
                  <a:extLst>
                    <a:ext uri="{9D8B030D-6E8A-4147-A177-3AD203B41FA5}">
                      <a16:colId xmlns:a16="http://schemas.microsoft.com/office/drawing/2014/main" val="2114230905"/>
                    </a:ext>
                  </a:extLst>
                </a:gridCol>
              </a:tblGrid>
              <a:tr h="544616">
                <a:tc>
                  <a:txBody>
                    <a:bodyPr/>
                    <a:lstStyle/>
                    <a:p>
                      <a:pPr marL="0" marR="0">
                        <a:spcBef>
                          <a:spcPts val="0"/>
                        </a:spcBef>
                        <a:spcAft>
                          <a:spcPts val="0"/>
                        </a:spcAft>
                      </a:pPr>
                      <a:r>
                        <a:rPr lang="en-US" sz="2900" dirty="0">
                          <a:effectLst/>
                        </a:rPr>
                        <a:t> </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800" dirty="0">
                          <a:solidFill>
                            <a:schemeClr val="tx1"/>
                          </a:solidFill>
                          <a:effectLst/>
                          <a:latin typeface="+mn-lt"/>
                        </a:rPr>
                        <a:t>Lane 3</a:t>
                      </a:r>
                      <a:endParaRPr lang="en-US" sz="2800" dirty="0">
                        <a:solidFill>
                          <a:schemeClr val="tx1"/>
                        </a:solidFill>
                        <a:effectLst/>
                        <a:latin typeface="+mn-lt"/>
                        <a:ea typeface="MS Mincho" panose="02020609040205080304" pitchFamily="49" charset="-128"/>
                        <a:cs typeface="Times New Roman" panose="02020603050405020304" pitchFamily="18" charset="0"/>
                      </a:endParaRPr>
                    </a:p>
                  </a:txBody>
                  <a:tcPr marL="197643" marR="197643" marT="0" marB="0" anchor="ctr">
                    <a:solidFill>
                      <a:srgbClr val="FFFF00"/>
                    </a:solidFill>
                  </a:tcPr>
                </a:tc>
                <a:tc>
                  <a:txBody>
                    <a:bodyPr/>
                    <a:lstStyle/>
                    <a:p>
                      <a:pPr marL="0" marR="0" algn="ctr">
                        <a:spcBef>
                          <a:spcPts val="0"/>
                        </a:spcBef>
                        <a:spcAft>
                          <a:spcPts val="0"/>
                        </a:spcAft>
                      </a:pPr>
                      <a:r>
                        <a:rPr lang="en-US" sz="2900" dirty="0">
                          <a:solidFill>
                            <a:schemeClr val="bg1"/>
                          </a:solidFill>
                          <a:effectLst/>
                        </a:rPr>
                        <a:t>Lane 6</a:t>
                      </a:r>
                      <a:endParaRPr lang="en-US" sz="43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a:solidFill>
                            <a:schemeClr val="bg1"/>
                          </a:solidFill>
                          <a:effectLst/>
                        </a:rPr>
                        <a:t>Lane 7</a:t>
                      </a:r>
                      <a:endParaRPr lang="en-US" sz="43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a:solidFill>
                            <a:schemeClr val="bg1"/>
                          </a:solidFill>
                          <a:effectLst/>
                        </a:rPr>
                        <a:t>Lane 8</a:t>
                      </a:r>
                      <a:endParaRPr lang="en-US" sz="43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extLst>
                  <a:ext uri="{0D108BD9-81ED-4DB2-BD59-A6C34878D82A}">
                    <a16:rowId xmlns:a16="http://schemas.microsoft.com/office/drawing/2014/main" val="954255023"/>
                  </a:ext>
                </a:extLst>
              </a:tr>
              <a:tr h="544616">
                <a:tc>
                  <a:txBody>
                    <a:bodyPr/>
                    <a:lstStyle/>
                    <a:p>
                      <a:pPr marL="0" marR="0">
                        <a:spcBef>
                          <a:spcPts val="0"/>
                        </a:spcBef>
                        <a:spcAft>
                          <a:spcPts val="0"/>
                        </a:spcAft>
                      </a:pPr>
                      <a:r>
                        <a:rPr lang="en-US" sz="2900">
                          <a:effectLst/>
                        </a:rPr>
                        <a:t>Button</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800" dirty="0">
                          <a:effectLst/>
                          <a:latin typeface="+mn-lt"/>
                        </a:rPr>
                        <a:t>28.43</a:t>
                      </a:r>
                      <a:endParaRPr lang="en-US" sz="2800" dirty="0">
                        <a:effectLst/>
                        <a:latin typeface="+mn-lt"/>
                        <a:ea typeface="MS Mincho" panose="02020609040205080304" pitchFamily="49" charset="-128"/>
                        <a:cs typeface="Times New Roman" panose="02020603050405020304" pitchFamily="18" charset="0"/>
                      </a:endParaRPr>
                    </a:p>
                  </a:txBody>
                  <a:tcPr marL="197643" marR="197643" marT="0" marB="0" anchor="ctr">
                    <a:solidFill>
                      <a:srgbClr val="FFFF00"/>
                    </a:solidFill>
                  </a:tcPr>
                </a:tc>
                <a:tc>
                  <a:txBody>
                    <a:bodyPr/>
                    <a:lstStyle/>
                    <a:p>
                      <a:pPr marL="0" marR="0" algn="ctr">
                        <a:spcBef>
                          <a:spcPts val="0"/>
                        </a:spcBef>
                        <a:spcAft>
                          <a:spcPts val="0"/>
                        </a:spcAft>
                      </a:pPr>
                      <a:r>
                        <a:rPr lang="en-US" sz="2900">
                          <a:solidFill>
                            <a:schemeClr val="bg1"/>
                          </a:solidFill>
                          <a:effectLst/>
                        </a:rPr>
                        <a:t>26.65</a:t>
                      </a:r>
                      <a:endParaRPr lang="en-US" sz="43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dirty="0">
                          <a:solidFill>
                            <a:schemeClr val="bg1"/>
                          </a:solidFill>
                          <a:effectLst/>
                        </a:rPr>
                        <a:t>30.58</a:t>
                      </a:r>
                      <a:endParaRPr lang="en-US" sz="43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dirty="0">
                          <a:solidFill>
                            <a:schemeClr val="bg1"/>
                          </a:solidFill>
                          <a:effectLst/>
                        </a:rPr>
                        <a:t>25.92</a:t>
                      </a:r>
                      <a:endParaRPr lang="en-US" sz="43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extLst>
                  <a:ext uri="{0D108BD9-81ED-4DB2-BD59-A6C34878D82A}">
                    <a16:rowId xmlns:a16="http://schemas.microsoft.com/office/drawing/2014/main" val="444194656"/>
                  </a:ext>
                </a:extLst>
              </a:tr>
              <a:tr h="544616">
                <a:tc>
                  <a:txBody>
                    <a:bodyPr/>
                    <a:lstStyle/>
                    <a:p>
                      <a:pPr marL="0" marR="0">
                        <a:spcBef>
                          <a:spcPts val="0"/>
                        </a:spcBef>
                        <a:spcAft>
                          <a:spcPts val="0"/>
                        </a:spcAft>
                      </a:pPr>
                      <a:r>
                        <a:rPr lang="en-US" sz="2900">
                          <a:effectLst/>
                        </a:rPr>
                        <a:t>Button</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800" dirty="0">
                          <a:effectLst/>
                          <a:latin typeface="+mn-lt"/>
                        </a:rPr>
                        <a:t>27.85</a:t>
                      </a:r>
                      <a:endParaRPr lang="en-US" sz="2800" dirty="0">
                        <a:effectLst/>
                        <a:latin typeface="+mn-lt"/>
                        <a:ea typeface="MS Mincho" panose="02020609040205080304" pitchFamily="49" charset="-128"/>
                        <a:cs typeface="Times New Roman" panose="02020603050405020304" pitchFamily="18" charset="0"/>
                      </a:endParaRPr>
                    </a:p>
                  </a:txBody>
                  <a:tcPr marL="197643" marR="197643" marT="0" marB="0" anchor="ctr">
                    <a:solidFill>
                      <a:srgbClr val="FFFF00"/>
                    </a:solidFill>
                  </a:tcPr>
                </a:tc>
                <a:tc>
                  <a:txBody>
                    <a:bodyPr/>
                    <a:lstStyle/>
                    <a:p>
                      <a:pPr marL="0" marR="0" algn="ctr">
                        <a:spcBef>
                          <a:spcPts val="0"/>
                        </a:spcBef>
                        <a:spcAft>
                          <a:spcPts val="0"/>
                        </a:spcAft>
                      </a:pPr>
                      <a:r>
                        <a:rPr lang="en-US" sz="2900">
                          <a:solidFill>
                            <a:schemeClr val="bg1"/>
                          </a:solidFill>
                          <a:effectLst/>
                        </a:rPr>
                        <a:t>26.55</a:t>
                      </a:r>
                      <a:endParaRPr lang="en-US" sz="43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dirty="0">
                          <a:solidFill>
                            <a:schemeClr val="bg1"/>
                          </a:solidFill>
                          <a:effectLst/>
                        </a:rPr>
                        <a:t>30.61</a:t>
                      </a:r>
                      <a:endParaRPr lang="en-US" sz="43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dirty="0">
                          <a:solidFill>
                            <a:schemeClr val="bg1"/>
                          </a:solidFill>
                          <a:effectLst/>
                        </a:rPr>
                        <a:t>25.36</a:t>
                      </a:r>
                      <a:endParaRPr lang="en-US" sz="43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extLst>
                  <a:ext uri="{0D108BD9-81ED-4DB2-BD59-A6C34878D82A}">
                    <a16:rowId xmlns:a16="http://schemas.microsoft.com/office/drawing/2014/main" val="1430513466"/>
                  </a:ext>
                </a:extLst>
              </a:tr>
              <a:tr h="544616">
                <a:tc>
                  <a:txBody>
                    <a:bodyPr/>
                    <a:lstStyle/>
                    <a:p>
                      <a:pPr marL="0" marR="0">
                        <a:spcBef>
                          <a:spcPts val="0"/>
                        </a:spcBef>
                        <a:spcAft>
                          <a:spcPts val="0"/>
                        </a:spcAft>
                      </a:pPr>
                      <a:r>
                        <a:rPr lang="en-US" sz="2900">
                          <a:effectLst/>
                        </a:rPr>
                        <a:t>Button</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800" dirty="0">
                          <a:effectLst/>
                          <a:latin typeface="+mn-lt"/>
                        </a:rPr>
                        <a:t>27.94</a:t>
                      </a:r>
                      <a:endParaRPr lang="en-US" sz="2800" dirty="0">
                        <a:effectLst/>
                        <a:latin typeface="+mn-lt"/>
                        <a:ea typeface="MS Mincho" panose="02020609040205080304" pitchFamily="49" charset="-128"/>
                        <a:cs typeface="Times New Roman" panose="02020603050405020304" pitchFamily="18" charset="0"/>
                      </a:endParaRPr>
                    </a:p>
                  </a:txBody>
                  <a:tcPr marL="197643" marR="197643" marT="0" marB="0" anchor="ctr">
                    <a:solidFill>
                      <a:srgbClr val="FFFF00"/>
                    </a:solidFill>
                  </a:tcPr>
                </a:tc>
                <a:tc>
                  <a:txBody>
                    <a:bodyPr/>
                    <a:lstStyle/>
                    <a:p>
                      <a:pPr marL="0" marR="0" algn="ctr">
                        <a:spcBef>
                          <a:spcPts val="0"/>
                        </a:spcBef>
                        <a:spcAft>
                          <a:spcPts val="0"/>
                        </a:spcAft>
                      </a:pPr>
                      <a:r>
                        <a:rPr lang="en-US" sz="2900">
                          <a:solidFill>
                            <a:schemeClr val="bg1"/>
                          </a:solidFill>
                          <a:effectLst/>
                        </a:rPr>
                        <a:t>26.60</a:t>
                      </a:r>
                      <a:endParaRPr lang="en-US" sz="43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a:solidFill>
                            <a:schemeClr val="bg1"/>
                          </a:solidFill>
                          <a:effectLst/>
                        </a:rPr>
                        <a:t>30.48</a:t>
                      </a:r>
                      <a:endParaRPr lang="en-US" sz="43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dirty="0">
                          <a:solidFill>
                            <a:schemeClr val="bg1"/>
                          </a:solidFill>
                          <a:effectLst/>
                        </a:rPr>
                        <a:t>25.64</a:t>
                      </a:r>
                      <a:endParaRPr lang="en-US" sz="43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extLst>
                  <a:ext uri="{0D108BD9-81ED-4DB2-BD59-A6C34878D82A}">
                    <a16:rowId xmlns:a16="http://schemas.microsoft.com/office/drawing/2014/main" val="768307851"/>
                  </a:ext>
                </a:extLst>
              </a:tr>
              <a:tr h="544616">
                <a:tc>
                  <a:txBody>
                    <a:bodyPr/>
                    <a:lstStyle/>
                    <a:p>
                      <a:pPr marL="0" marR="0">
                        <a:spcBef>
                          <a:spcPts val="0"/>
                        </a:spcBef>
                        <a:spcAft>
                          <a:spcPts val="0"/>
                        </a:spcAft>
                      </a:pPr>
                      <a:r>
                        <a:rPr lang="en-US" sz="2900">
                          <a:effectLst/>
                        </a:rPr>
                        <a:t>FINISH</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800" dirty="0">
                          <a:effectLst/>
                          <a:latin typeface="+mn-lt"/>
                        </a:rPr>
                        <a:t>27.94</a:t>
                      </a:r>
                      <a:endParaRPr lang="en-US" sz="2800" dirty="0">
                        <a:effectLst/>
                        <a:latin typeface="+mn-lt"/>
                        <a:ea typeface="MS Mincho" panose="02020609040205080304" pitchFamily="49" charset="-128"/>
                        <a:cs typeface="Times New Roman" panose="02020603050405020304" pitchFamily="18" charset="0"/>
                      </a:endParaRPr>
                    </a:p>
                  </a:txBody>
                  <a:tcPr marL="197643" marR="197643" marT="0" marB="0" anchor="ctr">
                    <a:solidFill>
                      <a:srgbClr val="FFFF00"/>
                    </a:solidFill>
                  </a:tcPr>
                </a:tc>
                <a:tc>
                  <a:txBody>
                    <a:bodyPr/>
                    <a:lstStyle/>
                    <a:p>
                      <a:pPr marL="0" marR="0" algn="ctr">
                        <a:spcBef>
                          <a:spcPts val="0"/>
                        </a:spcBef>
                        <a:spcAft>
                          <a:spcPts val="0"/>
                        </a:spcAft>
                      </a:pPr>
                      <a:r>
                        <a:rPr lang="en-US" sz="2900" dirty="0">
                          <a:solidFill>
                            <a:schemeClr val="bg1"/>
                          </a:solidFill>
                          <a:effectLst/>
                        </a:rPr>
                        <a:t>26.60</a:t>
                      </a:r>
                      <a:endParaRPr lang="en-US" sz="43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a:solidFill>
                            <a:schemeClr val="bg1"/>
                          </a:solidFill>
                          <a:effectLst/>
                        </a:rPr>
                        <a:t>30.58</a:t>
                      </a:r>
                      <a:endParaRPr lang="en-US" sz="43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tc>
                  <a:txBody>
                    <a:bodyPr/>
                    <a:lstStyle/>
                    <a:p>
                      <a:pPr marL="0" marR="0" algn="ctr">
                        <a:spcBef>
                          <a:spcPts val="0"/>
                        </a:spcBef>
                        <a:spcAft>
                          <a:spcPts val="0"/>
                        </a:spcAft>
                      </a:pPr>
                      <a:r>
                        <a:rPr lang="en-US" sz="2900" dirty="0">
                          <a:solidFill>
                            <a:schemeClr val="bg1"/>
                          </a:solidFill>
                          <a:effectLst/>
                        </a:rPr>
                        <a:t>25.64</a:t>
                      </a:r>
                      <a:endParaRPr lang="en-US" sz="43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chemeClr val="bg1"/>
                    </a:solidFill>
                  </a:tcPr>
                </a:tc>
                <a:extLst>
                  <a:ext uri="{0D108BD9-81ED-4DB2-BD59-A6C34878D82A}">
                    <a16:rowId xmlns:a16="http://schemas.microsoft.com/office/drawing/2014/main" val="2898816644"/>
                  </a:ext>
                </a:extLst>
              </a:tr>
            </a:tbl>
          </a:graphicData>
        </a:graphic>
      </p:graphicFrame>
      <p:sp>
        <p:nvSpPr>
          <p:cNvPr id="5" name="Text Placeholder 3">
            <a:extLst>
              <a:ext uri="{FF2B5EF4-FFF2-40B4-BE49-F238E27FC236}">
                <a16:creationId xmlns:a16="http://schemas.microsoft.com/office/drawing/2014/main" id="{5CDAE983-605A-9CB7-16D5-664DB9DB2CCE}"/>
              </a:ext>
            </a:extLst>
          </p:cNvPr>
          <p:cNvSpPr txBox="1">
            <a:spLocks/>
          </p:cNvSpPr>
          <p:nvPr/>
        </p:nvSpPr>
        <p:spPr>
          <a:xfrm>
            <a:off x="415600" y="0"/>
            <a:ext cx="12641494" cy="189603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US" sz="3200" b="1" dirty="0">
                <a:solidFill>
                  <a:srgbClr val="000066"/>
                </a:solidFill>
                <a:latin typeface="Arial" panose="020B0604020202020204" pitchFamily="34" charset="0"/>
                <a:ea typeface="Times New Roman" panose="02020603050405020304" pitchFamily="18" charset="0"/>
                <a:cs typeface="Arial" panose="020B0604020202020204" pitchFamily="34" charset="0"/>
              </a:rPr>
              <a:t>One outlier out of three buttons</a:t>
            </a:r>
          </a:p>
          <a:p>
            <a:pPr marL="800100" lvl="1" indent="-342900">
              <a:buFont typeface="Wingdings" panose="05000000000000000000" pitchFamily="2" charset="2"/>
              <a:buChar char="Ø"/>
            </a:pP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Discard outlier and </a:t>
            </a:r>
            <a:r>
              <a:rPr lang="en-US" sz="2800" b="1" dirty="0">
                <a:solidFill>
                  <a:srgbClr val="00B050"/>
                </a:solidFill>
                <a:latin typeface="Arial" panose="020B0604020202020204" pitchFamily="34" charset="0"/>
                <a:ea typeface="Times New Roman" panose="02020603050405020304" pitchFamily="18" charset="0"/>
                <a:cs typeface="Arial" panose="020B0604020202020204" pitchFamily="34" charset="0"/>
              </a:rPr>
              <a:t>average</a:t>
            </a: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 the two remaining valid buttons</a:t>
            </a:r>
          </a:p>
          <a:p>
            <a:pPr marL="800100" lvl="1" indent="-342900">
              <a:buFont typeface="Wingdings" panose="05000000000000000000" pitchFamily="2" charset="2"/>
              <a:buChar char="Ø"/>
            </a:pP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Check that order of finish (OOF) does not change</a:t>
            </a:r>
          </a:p>
        </p:txBody>
      </p:sp>
    </p:spTree>
    <p:extLst>
      <p:ext uri="{BB962C8B-B14F-4D97-AF65-F5344CB8AC3E}">
        <p14:creationId xmlns:p14="http://schemas.microsoft.com/office/powerpoint/2010/main" val="391984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49315-B718-7D6E-FFDA-7C7FFAF86742}"/>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8657A2-48D1-7794-42E0-D529A225F156}"/>
              </a:ext>
            </a:extLst>
          </p:cNvPr>
          <p:cNvGraphicFramePr>
            <a:graphicFrameLocks noGrp="1"/>
          </p:cNvGraphicFramePr>
          <p:nvPr>
            <p:extLst>
              <p:ext uri="{D42A27DB-BD31-4B8C-83A1-F6EECF244321}">
                <p14:modId xmlns:p14="http://schemas.microsoft.com/office/powerpoint/2010/main" val="2986844837"/>
              </p:ext>
            </p:extLst>
          </p:nvPr>
        </p:nvGraphicFramePr>
        <p:xfrm>
          <a:off x="415600" y="2362100"/>
          <a:ext cx="3455090" cy="2723080"/>
        </p:xfrm>
        <a:graphic>
          <a:graphicData uri="http://schemas.openxmlformats.org/drawingml/2006/table">
            <a:tbl>
              <a:tblPr firstRow="1" firstCol="1" bandRow="1">
                <a:tableStyleId>{5C22544A-7EE6-4342-B048-85BDC9FD1C3A}</a:tableStyleId>
              </a:tblPr>
              <a:tblGrid>
                <a:gridCol w="1873947">
                  <a:extLst>
                    <a:ext uri="{9D8B030D-6E8A-4147-A177-3AD203B41FA5}">
                      <a16:colId xmlns:a16="http://schemas.microsoft.com/office/drawing/2014/main" val="4144607757"/>
                    </a:ext>
                  </a:extLst>
                </a:gridCol>
                <a:gridCol w="1581143">
                  <a:extLst>
                    <a:ext uri="{9D8B030D-6E8A-4147-A177-3AD203B41FA5}">
                      <a16:colId xmlns:a16="http://schemas.microsoft.com/office/drawing/2014/main" val="2350056258"/>
                    </a:ext>
                  </a:extLst>
                </a:gridCol>
              </a:tblGrid>
              <a:tr h="544616">
                <a:tc>
                  <a:txBody>
                    <a:bodyPr/>
                    <a:lstStyle/>
                    <a:p>
                      <a:pPr marL="0" marR="0">
                        <a:spcBef>
                          <a:spcPts val="0"/>
                        </a:spcBef>
                        <a:spcAft>
                          <a:spcPts val="0"/>
                        </a:spcAft>
                      </a:pPr>
                      <a:r>
                        <a:rPr lang="en-US" sz="2900" dirty="0">
                          <a:effectLst/>
                        </a:rPr>
                        <a:t> </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900" dirty="0">
                          <a:effectLst/>
                        </a:rPr>
                        <a:t>Lane 3</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extLst>
                  <a:ext uri="{0D108BD9-81ED-4DB2-BD59-A6C34878D82A}">
                    <a16:rowId xmlns:a16="http://schemas.microsoft.com/office/drawing/2014/main" val="998076381"/>
                  </a:ext>
                </a:extLst>
              </a:tr>
              <a:tr h="544616">
                <a:tc>
                  <a:txBody>
                    <a:bodyPr/>
                    <a:lstStyle/>
                    <a:p>
                      <a:pPr marL="0" marR="0">
                        <a:spcBef>
                          <a:spcPts val="0"/>
                        </a:spcBef>
                        <a:spcAft>
                          <a:spcPts val="0"/>
                        </a:spcAft>
                      </a:pPr>
                      <a:r>
                        <a:rPr lang="en-US" sz="2900">
                          <a:effectLst/>
                        </a:rPr>
                        <a:t>Button</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900" strike="noStrike" dirty="0">
                          <a:solidFill>
                            <a:schemeClr val="bg1">
                              <a:lumMod val="75000"/>
                            </a:schemeClr>
                          </a:solidFill>
                          <a:effectLst/>
                        </a:rPr>
                        <a:t>28.43</a:t>
                      </a:r>
                      <a:endParaRPr lang="en-US" sz="4300" strike="noStrike" dirty="0">
                        <a:solidFill>
                          <a:schemeClr val="bg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noFill/>
                  </a:tcPr>
                </a:tc>
                <a:extLst>
                  <a:ext uri="{0D108BD9-81ED-4DB2-BD59-A6C34878D82A}">
                    <a16:rowId xmlns:a16="http://schemas.microsoft.com/office/drawing/2014/main" val="2992278607"/>
                  </a:ext>
                </a:extLst>
              </a:tr>
              <a:tr h="544616">
                <a:tc>
                  <a:txBody>
                    <a:bodyPr/>
                    <a:lstStyle/>
                    <a:p>
                      <a:pPr marL="0" marR="0">
                        <a:spcBef>
                          <a:spcPts val="0"/>
                        </a:spcBef>
                        <a:spcAft>
                          <a:spcPts val="0"/>
                        </a:spcAft>
                      </a:pPr>
                      <a:r>
                        <a:rPr lang="en-US" sz="2900" dirty="0">
                          <a:effectLst/>
                        </a:rPr>
                        <a:t>Button</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900" dirty="0">
                          <a:effectLst/>
                        </a:rPr>
                        <a:t>27.85</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rgbClr val="FFFF00"/>
                    </a:solidFill>
                  </a:tcPr>
                </a:tc>
                <a:extLst>
                  <a:ext uri="{0D108BD9-81ED-4DB2-BD59-A6C34878D82A}">
                    <a16:rowId xmlns:a16="http://schemas.microsoft.com/office/drawing/2014/main" val="4145065023"/>
                  </a:ext>
                </a:extLst>
              </a:tr>
              <a:tr h="544616">
                <a:tc>
                  <a:txBody>
                    <a:bodyPr/>
                    <a:lstStyle/>
                    <a:p>
                      <a:pPr marL="0" marR="0">
                        <a:spcBef>
                          <a:spcPts val="0"/>
                        </a:spcBef>
                        <a:spcAft>
                          <a:spcPts val="0"/>
                        </a:spcAft>
                      </a:pPr>
                      <a:r>
                        <a:rPr lang="en-US" sz="2900" dirty="0">
                          <a:effectLst/>
                        </a:rPr>
                        <a:t>Button</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900" dirty="0">
                          <a:effectLst/>
                        </a:rPr>
                        <a:t>27.94</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rgbClr val="FFFF00"/>
                    </a:solidFill>
                  </a:tcPr>
                </a:tc>
                <a:extLst>
                  <a:ext uri="{0D108BD9-81ED-4DB2-BD59-A6C34878D82A}">
                    <a16:rowId xmlns:a16="http://schemas.microsoft.com/office/drawing/2014/main" val="2352967716"/>
                  </a:ext>
                </a:extLst>
              </a:tr>
              <a:tr h="544616">
                <a:tc>
                  <a:txBody>
                    <a:bodyPr/>
                    <a:lstStyle/>
                    <a:p>
                      <a:pPr marL="0" marR="0">
                        <a:spcBef>
                          <a:spcPts val="0"/>
                        </a:spcBef>
                        <a:spcAft>
                          <a:spcPts val="0"/>
                        </a:spcAft>
                      </a:pPr>
                      <a:r>
                        <a:rPr lang="en-US" sz="2900">
                          <a:effectLst/>
                        </a:rPr>
                        <a:t>FINISH</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extLst>
                  <a:ext uri="{0D108BD9-81ED-4DB2-BD59-A6C34878D82A}">
                    <a16:rowId xmlns:a16="http://schemas.microsoft.com/office/drawing/2014/main" val="4028068538"/>
                  </a:ext>
                </a:extLst>
              </a:tr>
            </a:tbl>
          </a:graphicData>
        </a:graphic>
      </p:graphicFrame>
      <p:graphicFrame>
        <p:nvGraphicFramePr>
          <p:cNvPr id="6" name="Table 5">
            <a:extLst>
              <a:ext uri="{FF2B5EF4-FFF2-40B4-BE49-F238E27FC236}">
                <a16:creationId xmlns:a16="http://schemas.microsoft.com/office/drawing/2014/main" id="{B7F958AE-6EAB-AF29-9FC2-CD53F512C1C9}"/>
              </a:ext>
            </a:extLst>
          </p:cNvPr>
          <p:cNvGraphicFramePr>
            <a:graphicFrameLocks noGrp="1"/>
          </p:cNvGraphicFramePr>
          <p:nvPr/>
        </p:nvGraphicFramePr>
        <p:xfrm>
          <a:off x="4593770" y="3200060"/>
          <a:ext cx="6897644" cy="1091753"/>
        </p:xfrm>
        <a:graphic>
          <a:graphicData uri="http://schemas.openxmlformats.org/drawingml/2006/table">
            <a:tbl>
              <a:tblPr firstRow="1" firstCol="1" bandRow="1">
                <a:tableStyleId>{5C22544A-7EE6-4342-B048-85BDC9FD1C3A}</a:tableStyleId>
              </a:tblPr>
              <a:tblGrid>
                <a:gridCol w="6897644">
                  <a:extLst>
                    <a:ext uri="{9D8B030D-6E8A-4147-A177-3AD203B41FA5}">
                      <a16:colId xmlns:a16="http://schemas.microsoft.com/office/drawing/2014/main" val="3588926172"/>
                    </a:ext>
                  </a:extLst>
                </a:gridCol>
              </a:tblGrid>
              <a:tr h="1091753">
                <a:tc>
                  <a:txBody>
                    <a:bodyPr/>
                    <a:lstStyle/>
                    <a:p>
                      <a:pPr marL="0" marR="0" algn="ctr">
                        <a:spcBef>
                          <a:spcPts val="0"/>
                        </a:spcBef>
                        <a:spcAft>
                          <a:spcPts val="0"/>
                        </a:spcAft>
                      </a:pPr>
                      <a:r>
                        <a:rPr lang="en-US" sz="3200" dirty="0">
                          <a:solidFill>
                            <a:schemeClr val="tx1"/>
                          </a:solidFill>
                          <a:effectLst/>
                        </a:rPr>
                        <a:t> </a:t>
                      </a:r>
                    </a:p>
                    <a:p>
                      <a:pPr marL="0" marR="0" algn="ctr">
                        <a:spcBef>
                          <a:spcPts val="0"/>
                        </a:spcBef>
                        <a:spcAft>
                          <a:spcPts val="0"/>
                        </a:spcAft>
                      </a:pPr>
                      <a:r>
                        <a:rPr lang="en-US" sz="2800" b="1" dirty="0">
                          <a:solidFill>
                            <a:schemeClr val="tx1"/>
                          </a:solidFill>
                          <a:effectLst/>
                          <a:latin typeface="Courier New" panose="02070309020205020404" pitchFamily="49" charset="0"/>
                          <a:cs typeface="Courier New" panose="02070309020205020404" pitchFamily="49" charset="0"/>
                        </a:rPr>
                        <a:t>27.85   +   27.94  =  55.79</a:t>
                      </a:r>
                    </a:p>
                  </a:txBody>
                  <a:tcPr marL="68580" marR="68580" marT="0" marB="0">
                    <a:noFill/>
                  </a:tcPr>
                </a:tc>
                <a:extLst>
                  <a:ext uri="{0D108BD9-81ED-4DB2-BD59-A6C34878D82A}">
                    <a16:rowId xmlns:a16="http://schemas.microsoft.com/office/drawing/2014/main" val="5460929"/>
                  </a:ext>
                </a:extLst>
              </a:tr>
            </a:tbl>
          </a:graphicData>
        </a:graphic>
      </p:graphicFrame>
      <p:cxnSp>
        <p:nvCxnSpPr>
          <p:cNvPr id="8" name="Straight Connector 7">
            <a:extLst>
              <a:ext uri="{FF2B5EF4-FFF2-40B4-BE49-F238E27FC236}">
                <a16:creationId xmlns:a16="http://schemas.microsoft.com/office/drawing/2014/main" id="{A7BA097D-CA93-7633-C2C4-608A193C20AE}"/>
              </a:ext>
            </a:extLst>
          </p:cNvPr>
          <p:cNvCxnSpPr>
            <a:cxnSpLocks/>
          </p:cNvCxnSpPr>
          <p:nvPr/>
        </p:nvCxnSpPr>
        <p:spPr>
          <a:xfrm>
            <a:off x="10633121" y="4291813"/>
            <a:ext cx="395785" cy="668741"/>
          </a:xfrm>
          <a:prstGeom prst="line">
            <a:avLst/>
          </a:prstGeom>
          <a:ln w="381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7024A8-E6B1-DA08-4B1E-EC65C158DB57}"/>
              </a:ext>
            </a:extLst>
          </p:cNvPr>
          <p:cNvCxnSpPr>
            <a:cxnSpLocks/>
          </p:cNvCxnSpPr>
          <p:nvPr/>
        </p:nvCxnSpPr>
        <p:spPr>
          <a:xfrm>
            <a:off x="2409825" y="3201822"/>
            <a:ext cx="1352550" cy="0"/>
          </a:xfrm>
          <a:prstGeom prst="line">
            <a:avLst/>
          </a:prstGeom>
          <a:ln w="57150">
            <a:solidFill>
              <a:srgbClr val="8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652560F-55DE-B1D5-6819-DEC106DE4C00}"/>
              </a:ext>
            </a:extLst>
          </p:cNvPr>
          <p:cNvSpPr txBox="1">
            <a:spLocks/>
          </p:cNvSpPr>
          <p:nvPr/>
        </p:nvSpPr>
        <p:spPr>
          <a:xfrm>
            <a:off x="415600" y="5708663"/>
            <a:ext cx="6632900" cy="7635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nSpc>
                <a:spcPct val="90000"/>
              </a:lnSpc>
            </a:pPr>
            <a:r>
              <a:rPr lang="en-US" sz="4100" dirty="0"/>
              <a:t>OFFICIAL TIME: </a:t>
            </a:r>
            <a:r>
              <a:rPr lang="en-US" sz="4100" b="1" dirty="0">
                <a:solidFill>
                  <a:srgbClr val="FF0000"/>
                </a:solidFill>
              </a:rPr>
              <a:t>27.89</a:t>
            </a:r>
          </a:p>
        </p:txBody>
      </p:sp>
      <p:sp>
        <p:nvSpPr>
          <p:cNvPr id="3" name="TextBox 2">
            <a:extLst>
              <a:ext uri="{FF2B5EF4-FFF2-40B4-BE49-F238E27FC236}">
                <a16:creationId xmlns:a16="http://schemas.microsoft.com/office/drawing/2014/main" id="{EDFA2BB5-62EC-2F41-DF17-37AC7DA24F8A}"/>
              </a:ext>
            </a:extLst>
          </p:cNvPr>
          <p:cNvSpPr txBox="1"/>
          <p:nvPr/>
        </p:nvSpPr>
        <p:spPr>
          <a:xfrm>
            <a:off x="5956484" y="2153980"/>
            <a:ext cx="4172217" cy="1569660"/>
          </a:xfrm>
          <a:prstGeom prst="rect">
            <a:avLst/>
          </a:prstGeom>
          <a:noFill/>
        </p:spPr>
        <p:txBody>
          <a:bodyPr wrap="square" rtlCol="0">
            <a:spAutoFit/>
          </a:bodyPr>
          <a:lstStyle/>
          <a:p>
            <a:pPr marL="0" marR="0" algn="ctr">
              <a:spcBef>
                <a:spcPts val="0"/>
              </a:spcBef>
              <a:spcAft>
                <a:spcPts val="0"/>
              </a:spcAft>
            </a:pPr>
            <a:r>
              <a:rPr lang="en-US" sz="3200" b="1" dirty="0">
                <a:solidFill>
                  <a:schemeClr val="tx1"/>
                </a:solidFill>
                <a:effectLst/>
              </a:rPr>
              <a:t>Averaging</a:t>
            </a:r>
          </a:p>
          <a:p>
            <a:pPr marL="0" marR="0" algn="ctr">
              <a:spcBef>
                <a:spcPts val="0"/>
              </a:spcBef>
              <a:spcAft>
                <a:spcPts val="0"/>
              </a:spcAft>
            </a:pPr>
            <a:r>
              <a:rPr lang="en-US" sz="3200" b="1" dirty="0">
                <a:solidFill>
                  <a:schemeClr val="tx1"/>
                </a:solidFill>
                <a:effectLst/>
              </a:rPr>
              <a:t>Method A:</a:t>
            </a:r>
          </a:p>
          <a:p>
            <a:pPr algn="l"/>
            <a:endParaRPr lang="en-US" sz="3200" dirty="0">
              <a:solidFill>
                <a:schemeClr val="bg1"/>
              </a:solidFill>
              <a:latin typeface="Arial Black" panose="020B0A04020102020204" pitchFamily="34" charset="0"/>
            </a:endParaRPr>
          </a:p>
        </p:txBody>
      </p:sp>
      <p:graphicFrame>
        <p:nvGraphicFramePr>
          <p:cNvPr id="5" name="Table 4">
            <a:extLst>
              <a:ext uri="{FF2B5EF4-FFF2-40B4-BE49-F238E27FC236}">
                <a16:creationId xmlns:a16="http://schemas.microsoft.com/office/drawing/2014/main" id="{CF42A820-388B-6ECA-AB9E-4C51B9A19559}"/>
              </a:ext>
            </a:extLst>
          </p:cNvPr>
          <p:cNvGraphicFramePr>
            <a:graphicFrameLocks noGrp="1"/>
          </p:cNvGraphicFramePr>
          <p:nvPr/>
        </p:nvGraphicFramePr>
        <p:xfrm>
          <a:off x="4593770" y="4429294"/>
          <a:ext cx="6897644" cy="623483"/>
        </p:xfrm>
        <a:graphic>
          <a:graphicData uri="http://schemas.openxmlformats.org/drawingml/2006/table">
            <a:tbl>
              <a:tblPr firstRow="1" firstCol="1" bandRow="1">
                <a:tableStyleId>{5C22544A-7EE6-4342-B048-85BDC9FD1C3A}</a:tableStyleId>
              </a:tblPr>
              <a:tblGrid>
                <a:gridCol w="6897644">
                  <a:extLst>
                    <a:ext uri="{9D8B030D-6E8A-4147-A177-3AD203B41FA5}">
                      <a16:colId xmlns:a16="http://schemas.microsoft.com/office/drawing/2014/main" val="3588926172"/>
                    </a:ext>
                  </a:extLst>
                </a:gridCol>
              </a:tblGrid>
              <a:tr h="623483">
                <a:tc>
                  <a:txBody>
                    <a:bodyPr/>
                    <a:lstStyle/>
                    <a:p>
                      <a:pPr marL="0" marR="0" algn="ctr">
                        <a:spcBef>
                          <a:spcPts val="0"/>
                        </a:spcBef>
                        <a:spcAft>
                          <a:spcPts val="0"/>
                        </a:spcAft>
                      </a:pPr>
                      <a:r>
                        <a:rPr lang="en-US" sz="2800" b="0" dirty="0">
                          <a:solidFill>
                            <a:schemeClr val="tx1"/>
                          </a:solidFill>
                          <a:effectLst/>
                          <a:latin typeface="Courier New" panose="02070309020205020404" pitchFamily="49" charset="0"/>
                          <a:cs typeface="Courier New" panose="02070309020205020404" pitchFamily="49" charset="0"/>
                        </a:rPr>
                        <a:t> </a:t>
                      </a:r>
                      <a:r>
                        <a:rPr lang="en-US" sz="2800" b="1" dirty="0">
                          <a:solidFill>
                            <a:schemeClr val="tx1"/>
                          </a:solidFill>
                          <a:effectLst/>
                          <a:latin typeface="Courier New" panose="02070309020205020404" pitchFamily="49" charset="0"/>
                          <a:cs typeface="Courier New" panose="02070309020205020404" pitchFamily="49" charset="0"/>
                        </a:rPr>
                        <a:t>55.79   ÷    2   =   27.895 </a:t>
                      </a:r>
                      <a:endParaRPr lang="en-US" sz="2800" b="1" dirty="0">
                        <a:solidFill>
                          <a:schemeClr val="tx1"/>
                        </a:solidFill>
                        <a:effectLst/>
                        <a:latin typeface="Courier New" panose="02070309020205020404" pitchFamily="49" charset="0"/>
                        <a:ea typeface="MS Mincho" panose="02020609040205080304" pitchFamily="49" charset="-128"/>
                        <a:cs typeface="Courier New" panose="02070309020205020404" pitchFamily="49" charset="0"/>
                      </a:endParaRPr>
                    </a:p>
                  </a:txBody>
                  <a:tcPr marL="68580" marR="68580" marT="0" marB="0">
                    <a:noFill/>
                  </a:tcPr>
                </a:tc>
                <a:extLst>
                  <a:ext uri="{0D108BD9-81ED-4DB2-BD59-A6C34878D82A}">
                    <a16:rowId xmlns:a16="http://schemas.microsoft.com/office/drawing/2014/main" val="5460929"/>
                  </a:ext>
                </a:extLst>
              </a:tr>
            </a:tbl>
          </a:graphicData>
        </a:graphic>
      </p:graphicFrame>
      <p:sp>
        <p:nvSpPr>
          <p:cNvPr id="11" name="Text Placeholder 3">
            <a:extLst>
              <a:ext uri="{FF2B5EF4-FFF2-40B4-BE49-F238E27FC236}">
                <a16:creationId xmlns:a16="http://schemas.microsoft.com/office/drawing/2014/main" id="{5D45F565-2ACD-94C3-8716-A7648A8A2DEA}"/>
              </a:ext>
            </a:extLst>
          </p:cNvPr>
          <p:cNvSpPr txBox="1">
            <a:spLocks/>
          </p:cNvSpPr>
          <p:nvPr/>
        </p:nvSpPr>
        <p:spPr>
          <a:xfrm>
            <a:off x="415600" y="0"/>
            <a:ext cx="12009482" cy="189603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US" sz="3200" b="1" dirty="0">
                <a:solidFill>
                  <a:srgbClr val="000066"/>
                </a:solidFill>
                <a:latin typeface="Arial" panose="020B0604020202020204" pitchFamily="34" charset="0"/>
                <a:ea typeface="Times New Roman" panose="02020603050405020304" pitchFamily="18" charset="0"/>
                <a:cs typeface="Arial" panose="020B0604020202020204" pitchFamily="34" charset="0"/>
              </a:rPr>
              <a:t>One outlier out of three buttons</a:t>
            </a:r>
          </a:p>
          <a:p>
            <a:pPr marL="800100" lvl="1" indent="-342900">
              <a:buFont typeface="Wingdings" panose="05000000000000000000" pitchFamily="2" charset="2"/>
              <a:buChar char="Ø"/>
            </a:pP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Discard outlier and </a:t>
            </a:r>
            <a:r>
              <a:rPr lang="en-US" sz="2800" b="1" dirty="0">
                <a:solidFill>
                  <a:srgbClr val="00B050"/>
                </a:solidFill>
                <a:latin typeface="Arial" panose="020B0604020202020204" pitchFamily="34" charset="0"/>
                <a:ea typeface="Times New Roman" panose="02020603050405020304" pitchFamily="18" charset="0"/>
                <a:cs typeface="Arial" panose="020B0604020202020204" pitchFamily="34" charset="0"/>
              </a:rPr>
              <a:t>average</a:t>
            </a: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 the two remaining valid buttons</a:t>
            </a:r>
          </a:p>
          <a:p>
            <a:pPr marL="800100" lvl="1" indent="-342900">
              <a:buFont typeface="Wingdings" panose="05000000000000000000" pitchFamily="2" charset="2"/>
              <a:buChar char="Ø"/>
            </a:pP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Check that order of finish (OOF) does not change</a:t>
            </a:r>
          </a:p>
        </p:txBody>
      </p:sp>
    </p:spTree>
    <p:extLst>
      <p:ext uri="{BB962C8B-B14F-4D97-AF65-F5344CB8AC3E}">
        <p14:creationId xmlns:p14="http://schemas.microsoft.com/office/powerpoint/2010/main" val="283017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11B061B-3220-A148-94E4-59C001A6B43A}"/>
              </a:ext>
            </a:extLst>
          </p:cNvPr>
          <p:cNvGraphicFramePr>
            <a:graphicFrameLocks noGrp="1"/>
          </p:cNvGraphicFramePr>
          <p:nvPr>
            <p:extLst>
              <p:ext uri="{D42A27DB-BD31-4B8C-83A1-F6EECF244321}">
                <p14:modId xmlns:p14="http://schemas.microsoft.com/office/powerpoint/2010/main" val="923060236"/>
              </p:ext>
            </p:extLst>
          </p:nvPr>
        </p:nvGraphicFramePr>
        <p:xfrm>
          <a:off x="415600" y="2362100"/>
          <a:ext cx="3455090" cy="2723080"/>
        </p:xfrm>
        <a:graphic>
          <a:graphicData uri="http://schemas.openxmlformats.org/drawingml/2006/table">
            <a:tbl>
              <a:tblPr firstRow="1" firstCol="1" bandRow="1">
                <a:tableStyleId>{5C22544A-7EE6-4342-B048-85BDC9FD1C3A}</a:tableStyleId>
              </a:tblPr>
              <a:tblGrid>
                <a:gridCol w="1873947">
                  <a:extLst>
                    <a:ext uri="{9D8B030D-6E8A-4147-A177-3AD203B41FA5}">
                      <a16:colId xmlns:a16="http://schemas.microsoft.com/office/drawing/2014/main" val="4144607757"/>
                    </a:ext>
                  </a:extLst>
                </a:gridCol>
                <a:gridCol w="1581143">
                  <a:extLst>
                    <a:ext uri="{9D8B030D-6E8A-4147-A177-3AD203B41FA5}">
                      <a16:colId xmlns:a16="http://schemas.microsoft.com/office/drawing/2014/main" val="2350056258"/>
                    </a:ext>
                  </a:extLst>
                </a:gridCol>
              </a:tblGrid>
              <a:tr h="544616">
                <a:tc>
                  <a:txBody>
                    <a:bodyPr/>
                    <a:lstStyle/>
                    <a:p>
                      <a:pPr marL="0" marR="0">
                        <a:spcBef>
                          <a:spcPts val="0"/>
                        </a:spcBef>
                        <a:spcAft>
                          <a:spcPts val="0"/>
                        </a:spcAft>
                      </a:pPr>
                      <a:r>
                        <a:rPr lang="en-US" sz="2900">
                          <a:effectLst/>
                        </a:rPr>
                        <a:t> </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900" dirty="0">
                          <a:effectLst/>
                        </a:rPr>
                        <a:t>Lane 3</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extLst>
                  <a:ext uri="{0D108BD9-81ED-4DB2-BD59-A6C34878D82A}">
                    <a16:rowId xmlns:a16="http://schemas.microsoft.com/office/drawing/2014/main" val="998076381"/>
                  </a:ext>
                </a:extLst>
              </a:tr>
              <a:tr h="544616">
                <a:tc>
                  <a:txBody>
                    <a:bodyPr/>
                    <a:lstStyle/>
                    <a:p>
                      <a:pPr marL="0" marR="0">
                        <a:spcBef>
                          <a:spcPts val="0"/>
                        </a:spcBef>
                        <a:spcAft>
                          <a:spcPts val="0"/>
                        </a:spcAft>
                      </a:pPr>
                      <a:r>
                        <a:rPr lang="en-US" sz="2900">
                          <a:effectLst/>
                        </a:rPr>
                        <a:t>Button</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900" strike="noStrike" dirty="0">
                          <a:solidFill>
                            <a:schemeClr val="bg1">
                              <a:lumMod val="75000"/>
                            </a:schemeClr>
                          </a:solidFill>
                          <a:effectLst/>
                        </a:rPr>
                        <a:t>28.43</a:t>
                      </a:r>
                      <a:endParaRPr lang="en-US" sz="4300" strike="noStrike" dirty="0">
                        <a:solidFill>
                          <a:schemeClr val="bg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noFill/>
                  </a:tcPr>
                </a:tc>
                <a:extLst>
                  <a:ext uri="{0D108BD9-81ED-4DB2-BD59-A6C34878D82A}">
                    <a16:rowId xmlns:a16="http://schemas.microsoft.com/office/drawing/2014/main" val="2992278607"/>
                  </a:ext>
                </a:extLst>
              </a:tr>
              <a:tr h="544616">
                <a:tc>
                  <a:txBody>
                    <a:bodyPr/>
                    <a:lstStyle/>
                    <a:p>
                      <a:pPr marL="0" marR="0">
                        <a:spcBef>
                          <a:spcPts val="0"/>
                        </a:spcBef>
                        <a:spcAft>
                          <a:spcPts val="0"/>
                        </a:spcAft>
                      </a:pPr>
                      <a:r>
                        <a:rPr lang="en-US" sz="2900">
                          <a:effectLst/>
                        </a:rPr>
                        <a:t>Button</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900" dirty="0">
                          <a:effectLst/>
                        </a:rPr>
                        <a:t>27.85</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rgbClr val="FFFF00"/>
                    </a:solidFill>
                  </a:tcPr>
                </a:tc>
                <a:extLst>
                  <a:ext uri="{0D108BD9-81ED-4DB2-BD59-A6C34878D82A}">
                    <a16:rowId xmlns:a16="http://schemas.microsoft.com/office/drawing/2014/main" val="4145065023"/>
                  </a:ext>
                </a:extLst>
              </a:tr>
              <a:tr h="544616">
                <a:tc>
                  <a:txBody>
                    <a:bodyPr/>
                    <a:lstStyle/>
                    <a:p>
                      <a:pPr marL="0" marR="0">
                        <a:spcBef>
                          <a:spcPts val="0"/>
                        </a:spcBef>
                        <a:spcAft>
                          <a:spcPts val="0"/>
                        </a:spcAft>
                      </a:pPr>
                      <a:r>
                        <a:rPr lang="en-US" sz="2900">
                          <a:effectLst/>
                        </a:rPr>
                        <a:t>Button</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r>
                        <a:rPr lang="en-US" sz="2900" dirty="0">
                          <a:effectLst/>
                        </a:rPr>
                        <a:t>27.94</a:t>
                      </a:r>
                      <a:endParaRPr lang="en-US" sz="43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solidFill>
                      <a:srgbClr val="FFFF00"/>
                    </a:solidFill>
                  </a:tcPr>
                </a:tc>
                <a:extLst>
                  <a:ext uri="{0D108BD9-81ED-4DB2-BD59-A6C34878D82A}">
                    <a16:rowId xmlns:a16="http://schemas.microsoft.com/office/drawing/2014/main" val="2352967716"/>
                  </a:ext>
                </a:extLst>
              </a:tr>
              <a:tr h="544616">
                <a:tc>
                  <a:txBody>
                    <a:bodyPr/>
                    <a:lstStyle/>
                    <a:p>
                      <a:pPr marL="0" marR="0">
                        <a:spcBef>
                          <a:spcPts val="0"/>
                        </a:spcBef>
                        <a:spcAft>
                          <a:spcPts val="0"/>
                        </a:spcAft>
                      </a:pPr>
                      <a:r>
                        <a:rPr lang="en-US" sz="2900">
                          <a:effectLst/>
                        </a:rPr>
                        <a:t>FINISH</a:t>
                      </a:r>
                      <a:endParaRPr lang="en-US" sz="430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tc>
                  <a:txBody>
                    <a:bodyPr/>
                    <a:lstStyle/>
                    <a:p>
                      <a:pPr marL="0" marR="0" algn="ctr">
                        <a:spcBef>
                          <a:spcPts val="0"/>
                        </a:spcBef>
                        <a:spcAft>
                          <a:spcPts val="0"/>
                        </a:spcAft>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97643" marR="197643" marT="0" marB="0" anchor="ctr"/>
                </a:tc>
                <a:extLst>
                  <a:ext uri="{0D108BD9-81ED-4DB2-BD59-A6C34878D82A}">
                    <a16:rowId xmlns:a16="http://schemas.microsoft.com/office/drawing/2014/main" val="4028068538"/>
                  </a:ext>
                </a:extLst>
              </a:tr>
            </a:tbl>
          </a:graphicData>
        </a:graphic>
      </p:graphicFrame>
      <p:graphicFrame>
        <p:nvGraphicFramePr>
          <p:cNvPr id="6" name="Table 5">
            <a:extLst>
              <a:ext uri="{FF2B5EF4-FFF2-40B4-BE49-F238E27FC236}">
                <a16:creationId xmlns:a16="http://schemas.microsoft.com/office/drawing/2014/main" id="{7C8F1F0F-F5D3-3610-09EC-E6A3D1F76554}"/>
              </a:ext>
            </a:extLst>
          </p:cNvPr>
          <p:cNvGraphicFramePr>
            <a:graphicFrameLocks noGrp="1"/>
          </p:cNvGraphicFramePr>
          <p:nvPr>
            <p:extLst>
              <p:ext uri="{D42A27DB-BD31-4B8C-83A1-F6EECF244321}">
                <p14:modId xmlns:p14="http://schemas.microsoft.com/office/powerpoint/2010/main" val="3846418532"/>
              </p:ext>
            </p:extLst>
          </p:nvPr>
        </p:nvGraphicFramePr>
        <p:xfrm>
          <a:off x="4593771" y="2202990"/>
          <a:ext cx="6897644" cy="4061643"/>
        </p:xfrm>
        <a:graphic>
          <a:graphicData uri="http://schemas.openxmlformats.org/drawingml/2006/table">
            <a:tbl>
              <a:tblPr firstRow="1" firstCol="1" bandRow="1">
                <a:tableStyleId>{5C22544A-7EE6-4342-B048-85BDC9FD1C3A}</a:tableStyleId>
              </a:tblPr>
              <a:tblGrid>
                <a:gridCol w="6897644">
                  <a:extLst>
                    <a:ext uri="{9D8B030D-6E8A-4147-A177-3AD203B41FA5}">
                      <a16:colId xmlns:a16="http://schemas.microsoft.com/office/drawing/2014/main" val="3588926172"/>
                    </a:ext>
                  </a:extLst>
                </a:gridCol>
              </a:tblGrid>
              <a:tr h="4061643">
                <a:tc>
                  <a:txBody>
                    <a:bodyPr/>
                    <a:lstStyle/>
                    <a:p>
                      <a:pPr algn="ctr"/>
                      <a:endParaRPr lang="en-US" sz="3200" b="1" i="0" u="none" strike="noStrike" cap="none" dirty="0">
                        <a:solidFill>
                          <a:schemeClr val="tx1"/>
                        </a:solidFill>
                        <a:effectLst/>
                        <a:latin typeface="+mn-lt"/>
                        <a:ea typeface="+mn-ea"/>
                        <a:cs typeface="+mn-cs"/>
                        <a:sym typeface="Arial"/>
                      </a:endParaRPr>
                    </a:p>
                    <a:p>
                      <a:pPr algn="ctr"/>
                      <a:r>
                        <a:rPr lang="en-US" sz="2800" b="1" i="0" u="none" strike="noStrike" cap="none" dirty="0">
                          <a:solidFill>
                            <a:schemeClr val="tx1"/>
                          </a:solidFill>
                          <a:effectLst/>
                          <a:latin typeface="Courier New" panose="02070309020205020404" pitchFamily="49" charset="0"/>
                          <a:ea typeface="+mn-ea"/>
                          <a:cs typeface="Courier New" panose="02070309020205020404" pitchFamily="49" charset="0"/>
                          <a:sym typeface="Arial"/>
                        </a:rPr>
                        <a:t>.94   -   .85   =   .09</a:t>
                      </a:r>
                    </a:p>
                    <a:p>
                      <a:pPr algn="ctr"/>
                      <a:r>
                        <a:rPr lang="en-US" sz="2800" b="1" i="0" u="none" strike="noStrike" cap="none" dirty="0">
                          <a:solidFill>
                            <a:schemeClr val="tx1"/>
                          </a:solidFill>
                          <a:effectLst/>
                          <a:latin typeface="Courier New" panose="02070309020205020404" pitchFamily="49" charset="0"/>
                          <a:ea typeface="+mn-ea"/>
                          <a:cs typeface="Courier New" panose="02070309020205020404" pitchFamily="49" charset="0"/>
                          <a:sym typeface="Arial"/>
                        </a:rPr>
                        <a:t> </a:t>
                      </a:r>
                    </a:p>
                    <a:p>
                      <a:pPr algn="ctr"/>
                      <a:r>
                        <a:rPr lang="en-US" sz="2800" b="1" i="0" u="none" strike="noStrike" cap="none" dirty="0">
                          <a:solidFill>
                            <a:schemeClr val="tx1"/>
                          </a:solidFill>
                          <a:effectLst/>
                          <a:latin typeface="Courier New" panose="02070309020205020404" pitchFamily="49" charset="0"/>
                          <a:ea typeface="+mn-ea"/>
                          <a:cs typeface="Courier New" panose="02070309020205020404" pitchFamily="49" charset="0"/>
                          <a:sym typeface="Arial"/>
                        </a:rPr>
                        <a:t>.09    ÷     2   =   .045</a:t>
                      </a:r>
                    </a:p>
                    <a:p>
                      <a:pPr algn="ctr"/>
                      <a:r>
                        <a:rPr lang="en-US" sz="2800" b="1" i="0" u="none" strike="noStrike" cap="none" dirty="0">
                          <a:solidFill>
                            <a:schemeClr val="tx1"/>
                          </a:solidFill>
                          <a:effectLst/>
                          <a:latin typeface="Courier New" panose="02070309020205020404" pitchFamily="49" charset="0"/>
                          <a:ea typeface="+mn-ea"/>
                          <a:cs typeface="Courier New" panose="02070309020205020404" pitchFamily="49" charset="0"/>
                          <a:sym typeface="Arial"/>
                        </a:rPr>
                        <a:t> </a:t>
                      </a:r>
                    </a:p>
                    <a:p>
                      <a:pPr algn="ctr"/>
                      <a:r>
                        <a:rPr lang="en-US" sz="2800" b="1" i="0" u="none" strike="noStrike" cap="none" dirty="0">
                          <a:solidFill>
                            <a:schemeClr val="tx1"/>
                          </a:solidFill>
                          <a:effectLst/>
                          <a:latin typeface="Courier New" panose="02070309020205020404" pitchFamily="49" charset="0"/>
                          <a:ea typeface="+mn-ea"/>
                          <a:cs typeface="Courier New" panose="02070309020205020404" pitchFamily="49" charset="0"/>
                          <a:sym typeface="Arial"/>
                        </a:rPr>
                        <a:t>27.85   +   .04   = 27.89</a:t>
                      </a:r>
                      <a:endParaRPr lang="en-US" sz="2800" b="1" dirty="0">
                        <a:solidFill>
                          <a:schemeClr val="tx1"/>
                        </a:solidFill>
                        <a:effectLst/>
                        <a:latin typeface="Courier New" panose="02070309020205020404" pitchFamily="49" charset="0"/>
                        <a:ea typeface="MS Mincho" panose="02020609040205080304" pitchFamily="49" charset="-128"/>
                        <a:cs typeface="Courier New" panose="02070309020205020404" pitchFamily="49" charset="0"/>
                      </a:endParaRPr>
                    </a:p>
                  </a:txBody>
                  <a:tcPr marL="68580" marR="68580" marT="0" marB="0">
                    <a:noFill/>
                  </a:tcPr>
                </a:tc>
                <a:extLst>
                  <a:ext uri="{0D108BD9-81ED-4DB2-BD59-A6C34878D82A}">
                    <a16:rowId xmlns:a16="http://schemas.microsoft.com/office/drawing/2014/main" val="5460929"/>
                  </a:ext>
                </a:extLst>
              </a:tr>
            </a:tbl>
          </a:graphicData>
        </a:graphic>
      </p:graphicFrame>
      <p:cxnSp>
        <p:nvCxnSpPr>
          <p:cNvPr id="8" name="Straight Connector 7">
            <a:extLst>
              <a:ext uri="{FF2B5EF4-FFF2-40B4-BE49-F238E27FC236}">
                <a16:creationId xmlns:a16="http://schemas.microsoft.com/office/drawing/2014/main" id="{3BC2AC7E-B483-0AC8-37D1-CD1686E40011}"/>
              </a:ext>
            </a:extLst>
          </p:cNvPr>
          <p:cNvCxnSpPr>
            <a:cxnSpLocks/>
          </p:cNvCxnSpPr>
          <p:nvPr/>
        </p:nvCxnSpPr>
        <p:spPr>
          <a:xfrm>
            <a:off x="10422482" y="3389269"/>
            <a:ext cx="395785" cy="668741"/>
          </a:xfrm>
          <a:prstGeom prst="line">
            <a:avLst/>
          </a:prstGeom>
          <a:ln w="381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2AEF01-E595-95E7-9DE1-47A561B1C636}"/>
              </a:ext>
            </a:extLst>
          </p:cNvPr>
          <p:cNvCxnSpPr>
            <a:cxnSpLocks/>
          </p:cNvCxnSpPr>
          <p:nvPr/>
        </p:nvCxnSpPr>
        <p:spPr>
          <a:xfrm>
            <a:off x="2409825" y="3201822"/>
            <a:ext cx="1352550" cy="0"/>
          </a:xfrm>
          <a:prstGeom prst="line">
            <a:avLst/>
          </a:prstGeom>
          <a:ln w="381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68B18A88-0CD8-BBCC-6093-FFD5D0009353}"/>
              </a:ext>
            </a:extLst>
          </p:cNvPr>
          <p:cNvSpPr txBox="1">
            <a:spLocks/>
          </p:cNvSpPr>
          <p:nvPr/>
        </p:nvSpPr>
        <p:spPr>
          <a:xfrm>
            <a:off x="314000" y="5931303"/>
            <a:ext cx="11360800" cy="7635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nSpc>
                <a:spcPct val="90000"/>
              </a:lnSpc>
            </a:pPr>
            <a:r>
              <a:rPr lang="en-US" sz="4100" dirty="0"/>
              <a:t>OFFICIAL TIME: </a:t>
            </a:r>
            <a:r>
              <a:rPr lang="en-US" sz="4100" b="1" dirty="0">
                <a:solidFill>
                  <a:srgbClr val="FF0000"/>
                </a:solidFill>
              </a:rPr>
              <a:t>27.89</a:t>
            </a:r>
          </a:p>
        </p:txBody>
      </p:sp>
      <p:sp>
        <p:nvSpPr>
          <p:cNvPr id="5" name="TextBox 4">
            <a:extLst>
              <a:ext uri="{FF2B5EF4-FFF2-40B4-BE49-F238E27FC236}">
                <a16:creationId xmlns:a16="http://schemas.microsoft.com/office/drawing/2014/main" id="{F8525E4D-F7E3-C3C0-F45C-B7AA208C0AED}"/>
              </a:ext>
            </a:extLst>
          </p:cNvPr>
          <p:cNvSpPr txBox="1"/>
          <p:nvPr/>
        </p:nvSpPr>
        <p:spPr>
          <a:xfrm>
            <a:off x="5765367" y="1777325"/>
            <a:ext cx="4554452" cy="584775"/>
          </a:xfrm>
          <a:prstGeom prst="rect">
            <a:avLst/>
          </a:prstGeom>
          <a:noFill/>
        </p:spPr>
        <p:txBody>
          <a:bodyPr wrap="none" rtlCol="0">
            <a:spAutoFit/>
          </a:bodyPr>
          <a:lstStyle/>
          <a:p>
            <a:r>
              <a:rPr lang="en-US" sz="3200" b="1" i="0" u="none" strike="noStrike" cap="none" dirty="0">
                <a:solidFill>
                  <a:schemeClr val="tx1"/>
                </a:solidFill>
                <a:effectLst/>
                <a:latin typeface="+mn-lt"/>
                <a:ea typeface="+mn-ea"/>
                <a:cs typeface="+mn-cs"/>
                <a:sym typeface="Arial"/>
              </a:rPr>
              <a:t>Averaging - Method B:</a:t>
            </a:r>
          </a:p>
        </p:txBody>
      </p:sp>
      <p:sp>
        <p:nvSpPr>
          <p:cNvPr id="11" name="Text Placeholder 3">
            <a:extLst>
              <a:ext uri="{FF2B5EF4-FFF2-40B4-BE49-F238E27FC236}">
                <a16:creationId xmlns:a16="http://schemas.microsoft.com/office/drawing/2014/main" id="{57A743EC-FB54-E76F-F891-735241140D49}"/>
              </a:ext>
            </a:extLst>
          </p:cNvPr>
          <p:cNvSpPr txBox="1">
            <a:spLocks/>
          </p:cNvSpPr>
          <p:nvPr/>
        </p:nvSpPr>
        <p:spPr>
          <a:xfrm>
            <a:off x="415600" y="0"/>
            <a:ext cx="11955694" cy="189603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US" sz="3200" b="1" dirty="0">
                <a:solidFill>
                  <a:srgbClr val="000066"/>
                </a:solidFill>
                <a:latin typeface="Arial" panose="020B0604020202020204" pitchFamily="34" charset="0"/>
                <a:ea typeface="Times New Roman" panose="02020603050405020304" pitchFamily="18" charset="0"/>
                <a:cs typeface="Arial" panose="020B0604020202020204" pitchFamily="34" charset="0"/>
              </a:rPr>
              <a:t>One outlier out of three buttons</a:t>
            </a:r>
          </a:p>
          <a:p>
            <a:pPr marL="800100" lvl="1" indent="-342900">
              <a:buFont typeface="Wingdings" panose="05000000000000000000" pitchFamily="2" charset="2"/>
              <a:buChar char="Ø"/>
            </a:pP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Discard outlier and </a:t>
            </a:r>
            <a:r>
              <a:rPr lang="en-US" sz="2800" b="1" dirty="0">
                <a:solidFill>
                  <a:srgbClr val="00B050"/>
                </a:solidFill>
                <a:latin typeface="Arial" panose="020B0604020202020204" pitchFamily="34" charset="0"/>
                <a:ea typeface="Times New Roman" panose="02020603050405020304" pitchFamily="18" charset="0"/>
                <a:cs typeface="Arial" panose="020B0604020202020204" pitchFamily="34" charset="0"/>
              </a:rPr>
              <a:t>average</a:t>
            </a: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 the two remaining valid buttons</a:t>
            </a:r>
          </a:p>
          <a:p>
            <a:pPr marL="800100" lvl="1" indent="-342900">
              <a:buFont typeface="Wingdings" panose="05000000000000000000" pitchFamily="2" charset="2"/>
              <a:buChar char="Ø"/>
            </a:pP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Check that order of finish (OOF) does not change</a:t>
            </a:r>
          </a:p>
        </p:txBody>
      </p:sp>
    </p:spTree>
    <p:extLst>
      <p:ext uri="{BB962C8B-B14F-4D97-AF65-F5344CB8AC3E}">
        <p14:creationId xmlns:p14="http://schemas.microsoft.com/office/powerpoint/2010/main" val="133412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AA928B-7F16-FAAC-E6FA-4DA46840CB7F}"/>
              </a:ext>
            </a:extLst>
          </p:cNvPr>
          <p:cNvSpPr>
            <a:spLocks noGrp="1"/>
          </p:cNvSpPr>
          <p:nvPr>
            <p:ph type="body" idx="1"/>
          </p:nvPr>
        </p:nvSpPr>
        <p:spPr>
          <a:xfrm>
            <a:off x="415600" y="552449"/>
            <a:ext cx="11360800" cy="3143251"/>
          </a:xfrm>
        </p:spPr>
        <p:txBody>
          <a:bodyPr>
            <a:normAutofit/>
          </a:bodyPr>
          <a:lstStyle/>
          <a:p>
            <a:pPr marL="0" marR="0" indent="0">
              <a:lnSpc>
                <a:spcPct val="115000"/>
              </a:lnSpc>
              <a:spcBef>
                <a:spcPts val="0"/>
              </a:spcBef>
              <a:spcAft>
                <a:spcPts val="0"/>
              </a:spcAft>
              <a:buNone/>
            </a:pPr>
            <a:r>
              <a:rPr lang="en-US" sz="32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All buttons more than 0.3 seconds apart</a:t>
            </a:r>
          </a:p>
          <a:p>
            <a:pPr lvl="1" indent="-457200">
              <a:lnSpc>
                <a:spcPct val="100000"/>
              </a:lnSpc>
              <a:buFont typeface="Wingdings" panose="05000000000000000000" pitchFamily="2" charset="2"/>
              <a:buChar char="Ø"/>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Talk to lane timers/ref/starter/</a:t>
            </a:r>
            <a:r>
              <a:rPr lang="en-US" sz="2400" dirty="0" err="1">
                <a:solidFill>
                  <a:srgbClr val="000066"/>
                </a:solidFill>
                <a:effectLst/>
                <a:latin typeface="Arial" panose="020B0604020202020204" pitchFamily="34" charset="0"/>
                <a:ea typeface="Times New Roman" panose="02020603050405020304" pitchFamily="18" charset="0"/>
                <a:cs typeface="Arial" panose="020B0604020202020204" pitchFamily="34" charset="0"/>
              </a:rPr>
              <a:t>colorado</a:t>
            </a:r>
            <a:endParaRPr lang="en-US" sz="24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lvl="1" indent="-457200">
              <a:lnSpc>
                <a:spcPct val="100000"/>
              </a:lnSpc>
              <a:buFont typeface="Wingdings" panose="05000000000000000000" pitchFamily="2" charset="2"/>
              <a:buChar char="Ø"/>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Any notes on lane timer sheet? (e.g., early/late buttons?)</a:t>
            </a:r>
            <a:endParaRPr lang="en-US" sz="24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lvl="1" indent="-457200">
              <a:lnSpc>
                <a:spcPct val="100000"/>
              </a:lnSpc>
              <a:buFont typeface="Wingdings" panose="05000000000000000000" pitchFamily="2" charset="2"/>
              <a:buChar char="Ø"/>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Get coach time and corroborate with OOF and stopwatch</a:t>
            </a:r>
            <a:endParaRPr lang="en-US" sz="24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lvl="1" indent="-457200">
              <a:lnSpc>
                <a:spcPct val="100000"/>
              </a:lnSpc>
              <a:buFont typeface="Wingdings" panose="05000000000000000000" pitchFamily="2" charset="2"/>
              <a:buChar char="Ø"/>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Use best judgment to determine official time</a:t>
            </a:r>
            <a:endParaRPr lang="en-US" sz="24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lvl="1" indent="-457200">
              <a:lnSpc>
                <a:spcPct val="100000"/>
              </a:lnSpc>
              <a:buFont typeface="Wingdings" panose="05000000000000000000" pitchFamily="2" charset="2"/>
              <a:buChar char="Ø"/>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Use the button that best agrees (within 0.3 sec) with coach time &amp; OOF</a:t>
            </a:r>
            <a:endParaRPr lang="en-US" sz="24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114300" indent="0">
              <a:buNone/>
            </a:pPr>
            <a:endParaRPr lang="en-US" dirty="0"/>
          </a:p>
        </p:txBody>
      </p:sp>
      <p:graphicFrame>
        <p:nvGraphicFramePr>
          <p:cNvPr id="6" name="Table 5">
            <a:extLst>
              <a:ext uri="{FF2B5EF4-FFF2-40B4-BE49-F238E27FC236}">
                <a16:creationId xmlns:a16="http://schemas.microsoft.com/office/drawing/2014/main" id="{562360B1-8500-F032-BF5C-D8C03068C03F}"/>
              </a:ext>
            </a:extLst>
          </p:cNvPr>
          <p:cNvGraphicFramePr>
            <a:graphicFrameLocks noGrp="1"/>
          </p:cNvGraphicFramePr>
          <p:nvPr>
            <p:extLst>
              <p:ext uri="{D42A27DB-BD31-4B8C-83A1-F6EECF244321}">
                <p14:modId xmlns:p14="http://schemas.microsoft.com/office/powerpoint/2010/main" val="2426726240"/>
              </p:ext>
            </p:extLst>
          </p:nvPr>
        </p:nvGraphicFramePr>
        <p:xfrm>
          <a:off x="6235960" y="3695701"/>
          <a:ext cx="3657600" cy="274320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1720533943"/>
                    </a:ext>
                  </a:extLst>
                </a:gridCol>
                <a:gridCol w="1828800">
                  <a:extLst>
                    <a:ext uri="{9D8B030D-6E8A-4147-A177-3AD203B41FA5}">
                      <a16:colId xmlns:a16="http://schemas.microsoft.com/office/drawing/2014/main" val="4240853004"/>
                    </a:ext>
                  </a:extLst>
                </a:gridCol>
              </a:tblGrid>
              <a:tr h="548640">
                <a:tc>
                  <a:txBody>
                    <a:bodyPr/>
                    <a:lstStyle/>
                    <a:p>
                      <a:pPr marL="0" marR="0">
                        <a:spcBef>
                          <a:spcPts val="0"/>
                        </a:spcBef>
                        <a:spcAft>
                          <a:spcPts val="0"/>
                        </a:spcAft>
                      </a:pPr>
                      <a:r>
                        <a:rPr lang="en-US" sz="3200" dirty="0">
                          <a:effectLst/>
                        </a:rPr>
                        <a:t> </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a:effectLst/>
                        </a:rPr>
                        <a:t>Lane 1</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92142000"/>
                  </a:ext>
                </a:extLst>
              </a:tr>
              <a:tr h="548640">
                <a:tc>
                  <a:txBody>
                    <a:bodyPr/>
                    <a:lstStyle/>
                    <a:p>
                      <a:pPr marL="0" marR="0">
                        <a:spcBef>
                          <a:spcPts val="0"/>
                        </a:spcBef>
                        <a:spcAft>
                          <a:spcPts val="0"/>
                        </a:spcAft>
                      </a:pPr>
                      <a:r>
                        <a:rPr lang="en-US" sz="3200" dirty="0">
                          <a:effectLst/>
                        </a:rPr>
                        <a:t>Button</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b="0" dirty="0">
                          <a:effectLst/>
                          <a:latin typeface="+mn-lt"/>
                          <a:ea typeface="MS Mincho" panose="02020609040205080304" pitchFamily="49" charset="-128"/>
                          <a:cs typeface="Times New Roman" panose="02020603050405020304" pitchFamily="18" charset="0"/>
                        </a:rPr>
                        <a:t>1:02.13</a:t>
                      </a:r>
                    </a:p>
                  </a:txBody>
                  <a:tcPr marL="68580" marR="68580" marT="0" marB="0" anchor="ctr"/>
                </a:tc>
                <a:extLst>
                  <a:ext uri="{0D108BD9-81ED-4DB2-BD59-A6C34878D82A}">
                    <a16:rowId xmlns:a16="http://schemas.microsoft.com/office/drawing/2014/main" val="2147553019"/>
                  </a:ext>
                </a:extLst>
              </a:tr>
              <a:tr h="548640">
                <a:tc>
                  <a:txBody>
                    <a:bodyPr/>
                    <a:lstStyle/>
                    <a:p>
                      <a:pPr marL="0" marR="0">
                        <a:spcBef>
                          <a:spcPts val="0"/>
                        </a:spcBef>
                        <a:spcAft>
                          <a:spcPts val="0"/>
                        </a:spcAft>
                      </a:pPr>
                      <a:r>
                        <a:rPr lang="en-US" sz="3200">
                          <a:effectLst/>
                        </a:rPr>
                        <a:t>Button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b="0" dirty="0">
                          <a:effectLst/>
                          <a:latin typeface="+mn-lt"/>
                          <a:ea typeface="MS Mincho" panose="02020609040205080304" pitchFamily="49" charset="-128"/>
                          <a:cs typeface="Times New Roman" panose="02020603050405020304" pitchFamily="18" charset="0"/>
                        </a:rPr>
                        <a:t>1:01.56</a:t>
                      </a:r>
                    </a:p>
                  </a:txBody>
                  <a:tcPr marL="68580" marR="68580" marT="0" marB="0" anchor="ctr"/>
                </a:tc>
                <a:extLst>
                  <a:ext uri="{0D108BD9-81ED-4DB2-BD59-A6C34878D82A}">
                    <a16:rowId xmlns:a16="http://schemas.microsoft.com/office/drawing/2014/main" val="2859876186"/>
                  </a:ext>
                </a:extLst>
              </a:tr>
              <a:tr h="548640">
                <a:tc>
                  <a:txBody>
                    <a:bodyPr/>
                    <a:lstStyle/>
                    <a:p>
                      <a:pPr marL="0" marR="0">
                        <a:spcBef>
                          <a:spcPts val="0"/>
                        </a:spcBef>
                        <a:spcAft>
                          <a:spcPts val="0"/>
                        </a:spcAft>
                      </a:pPr>
                      <a:r>
                        <a:rPr lang="en-US" sz="3200" dirty="0">
                          <a:effectLst/>
                        </a:rPr>
                        <a:t>Button</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b="0" dirty="0">
                          <a:effectLst/>
                          <a:latin typeface="+mn-lt"/>
                          <a:ea typeface="MS Mincho" panose="02020609040205080304" pitchFamily="49" charset="-128"/>
                          <a:cs typeface="Times New Roman" panose="02020603050405020304" pitchFamily="18" charset="0"/>
                        </a:rPr>
                        <a:t>1:02.95</a:t>
                      </a:r>
                    </a:p>
                  </a:txBody>
                  <a:tcPr marL="68580" marR="68580" marT="0" marB="0" anchor="ctr"/>
                </a:tc>
                <a:extLst>
                  <a:ext uri="{0D108BD9-81ED-4DB2-BD59-A6C34878D82A}">
                    <a16:rowId xmlns:a16="http://schemas.microsoft.com/office/drawing/2014/main" val="3034646961"/>
                  </a:ext>
                </a:extLst>
              </a:tr>
              <a:tr h="548640">
                <a:tc>
                  <a:txBody>
                    <a:bodyPr/>
                    <a:lstStyle/>
                    <a:p>
                      <a:pPr marL="0" marR="0">
                        <a:spcBef>
                          <a:spcPts val="0"/>
                        </a:spcBef>
                        <a:spcAft>
                          <a:spcPts val="0"/>
                        </a:spcAft>
                      </a:pPr>
                      <a:r>
                        <a:rPr lang="en-US" sz="3200">
                          <a:effectLst/>
                        </a:rPr>
                        <a:t>FINISH</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3200" b="0" dirty="0">
                        <a:effectLst/>
                        <a:latin typeface="+mn-lt"/>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4943029"/>
                  </a:ext>
                </a:extLst>
              </a:tr>
            </a:tbl>
          </a:graphicData>
        </a:graphic>
      </p:graphicFrame>
      <p:sp>
        <p:nvSpPr>
          <p:cNvPr id="2" name="TextBox 1">
            <a:extLst>
              <a:ext uri="{FF2B5EF4-FFF2-40B4-BE49-F238E27FC236}">
                <a16:creationId xmlns:a16="http://schemas.microsoft.com/office/drawing/2014/main" id="{3E6EFF16-4980-D4C4-9DAF-1ABD729BFF12}"/>
              </a:ext>
            </a:extLst>
          </p:cNvPr>
          <p:cNvSpPr txBox="1"/>
          <p:nvPr/>
        </p:nvSpPr>
        <p:spPr>
          <a:xfrm rot="20108430">
            <a:off x="1947456" y="4190138"/>
            <a:ext cx="2756647" cy="1754326"/>
          </a:xfrm>
          <a:prstGeom prst="rect">
            <a:avLst/>
          </a:prstGeom>
          <a:gradFill>
            <a:gsLst>
              <a:gs pos="0">
                <a:srgbClr val="CC3300"/>
              </a:gs>
              <a:gs pos="100000">
                <a:srgbClr val="FF9933"/>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5400" dirty="0">
                <a:solidFill>
                  <a:srgbClr val="000066"/>
                </a:solidFill>
                <a:latin typeface="Arial Black" panose="020B0A04020102020204" pitchFamily="34" charset="0"/>
              </a:rPr>
              <a:t>NOT VALID!</a:t>
            </a:r>
          </a:p>
        </p:txBody>
      </p:sp>
    </p:spTree>
    <p:extLst>
      <p:ext uri="{BB962C8B-B14F-4D97-AF65-F5344CB8AC3E}">
        <p14:creationId xmlns:p14="http://schemas.microsoft.com/office/powerpoint/2010/main" val="148750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AA928B-7F16-FAAC-E6FA-4DA46840CB7F}"/>
              </a:ext>
            </a:extLst>
          </p:cNvPr>
          <p:cNvSpPr>
            <a:spLocks noGrp="1"/>
          </p:cNvSpPr>
          <p:nvPr>
            <p:ph type="body" idx="1"/>
          </p:nvPr>
        </p:nvSpPr>
        <p:spPr>
          <a:xfrm>
            <a:off x="415600" y="694944"/>
            <a:ext cx="11360800" cy="6378956"/>
          </a:xfrm>
        </p:spPr>
        <p:txBody>
          <a:bodyPr>
            <a:normAutofit/>
          </a:bodyPr>
          <a:lstStyle/>
          <a:p>
            <a:pPr marL="0" marR="0" indent="0">
              <a:lnSpc>
                <a:spcPct val="115000"/>
              </a:lnSpc>
              <a:spcBef>
                <a:spcPts val="0"/>
              </a:spcBef>
              <a:spcAft>
                <a:spcPts val="0"/>
              </a:spcAft>
              <a:buNone/>
            </a:pPr>
            <a:r>
              <a:rPr lang="en-US" sz="32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One button only</a:t>
            </a:r>
            <a:endParaRPr lang="en-US" sz="3200" b="1" dirty="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lvl="1" indent="-457200">
              <a:buFont typeface="Wingdings" panose="05000000000000000000" pitchFamily="2" charset="2"/>
              <a:buChar char="Ø"/>
            </a:pPr>
            <a:r>
              <a:rPr lang="en-US" sz="2800"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Corroborate with OOF, Coach time, entry time</a:t>
            </a:r>
          </a:p>
          <a:p>
            <a:pPr lvl="1" indent="-457200">
              <a:buFont typeface="Wingdings" panose="05000000000000000000" pitchFamily="2" charset="2"/>
              <a:buChar char="Ø"/>
            </a:pPr>
            <a:r>
              <a:rPr lang="en-US" sz="2800"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Check stopwatch (if operated by different lane timer)</a:t>
            </a:r>
          </a:p>
          <a:p>
            <a:pPr lvl="1" indent="-457200">
              <a:buFont typeface="Wingdings" panose="05000000000000000000" pitchFamily="2" charset="2"/>
              <a:buChar char="Ø"/>
            </a:pPr>
            <a:r>
              <a:rPr lang="en-US" sz="2800" strike="noStrike" dirty="0">
                <a:solidFill>
                  <a:srgbClr val="000066"/>
                </a:solidFill>
                <a:effectLst/>
                <a:latin typeface="Arial" panose="020B0604020202020204" pitchFamily="34" charset="0"/>
                <a:ea typeface="Arial" panose="020B0604020202020204" pitchFamily="34" charset="0"/>
                <a:cs typeface="Arial" panose="020B0604020202020204" pitchFamily="34" charset="0"/>
              </a:rPr>
              <a:t>Check with lane timer, starter, deck ref</a:t>
            </a:r>
          </a:p>
          <a:p>
            <a:pPr marL="114300" indent="0">
              <a:buNone/>
            </a:pPr>
            <a:endParaRPr lang="en-US" dirty="0"/>
          </a:p>
          <a:p>
            <a:pPr marL="114300" indent="0">
              <a:buNone/>
            </a:pPr>
            <a:endParaRPr lang="en-US" dirty="0"/>
          </a:p>
          <a:p>
            <a:pPr marL="114300" indent="0">
              <a:buNone/>
            </a:pPr>
            <a:endParaRPr lang="en-US" dirty="0"/>
          </a:p>
          <a:p>
            <a:pPr marL="0" indent="0" algn="ctr">
              <a:spcBef>
                <a:spcPts val="1600"/>
              </a:spcBef>
              <a:spcAft>
                <a:spcPts val="1600"/>
              </a:spcAft>
              <a:buNone/>
            </a:pPr>
            <a:r>
              <a:rPr lang="en-US" sz="4000" dirty="0">
                <a:solidFill>
                  <a:srgbClr val="FF0000"/>
                </a:solidFill>
              </a:rPr>
              <a:t>*NEVER average times from two different timing systems (e.g. button and stopwatch)</a:t>
            </a:r>
          </a:p>
          <a:p>
            <a:pPr marL="114300" indent="0">
              <a:buNone/>
            </a:pPr>
            <a:endParaRPr lang="en-US" dirty="0"/>
          </a:p>
        </p:txBody>
      </p:sp>
    </p:spTree>
    <p:extLst>
      <p:ext uri="{BB962C8B-B14F-4D97-AF65-F5344CB8AC3E}">
        <p14:creationId xmlns:p14="http://schemas.microsoft.com/office/powerpoint/2010/main" val="322046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936F92-CA61-6878-A850-D3D80BFFB80A}"/>
              </a:ext>
            </a:extLst>
          </p:cNvPr>
          <p:cNvSpPr>
            <a:spLocks noGrp="1"/>
          </p:cNvSpPr>
          <p:nvPr>
            <p:ph type="title"/>
          </p:nvPr>
        </p:nvSpPr>
        <p:spPr>
          <a:xfrm>
            <a:off x="415600" y="187890"/>
            <a:ext cx="11360800" cy="965777"/>
          </a:xfrm>
        </p:spPr>
        <p:txBody>
          <a:bodyPr>
            <a:normAutofit/>
          </a:bodyPr>
          <a:lstStyle/>
          <a:p>
            <a:r>
              <a:rPr lang="en-US" sz="3600" i="1" dirty="0">
                <a:solidFill>
                  <a:srgbClr val="000066"/>
                </a:solidFill>
              </a:rPr>
              <a:t>…other scenarios…</a:t>
            </a:r>
          </a:p>
        </p:txBody>
      </p:sp>
      <p:sp>
        <p:nvSpPr>
          <p:cNvPr id="4" name="Text Placeholder 3">
            <a:extLst>
              <a:ext uri="{FF2B5EF4-FFF2-40B4-BE49-F238E27FC236}">
                <a16:creationId xmlns:a16="http://schemas.microsoft.com/office/drawing/2014/main" id="{1CAA928B-7F16-FAAC-E6FA-4DA46840CB7F}"/>
              </a:ext>
            </a:extLst>
          </p:cNvPr>
          <p:cNvSpPr>
            <a:spLocks noGrp="1"/>
          </p:cNvSpPr>
          <p:nvPr>
            <p:ph type="body" idx="1"/>
          </p:nvPr>
        </p:nvSpPr>
        <p:spPr>
          <a:xfrm>
            <a:off x="415600" y="1153668"/>
            <a:ext cx="11360800" cy="6341642"/>
          </a:xfrm>
        </p:spPr>
        <p:txBody>
          <a:bodyPr>
            <a:normAutofit/>
          </a:bodyPr>
          <a:lstStyle/>
          <a:p>
            <a:pPr marL="0" marR="0" indent="0">
              <a:lnSpc>
                <a:spcPct val="100000"/>
              </a:lnSpc>
              <a:spcBef>
                <a:spcPts val="0"/>
              </a:spcBef>
              <a:spcAft>
                <a:spcPts val="0"/>
              </a:spcAft>
              <a:buNone/>
            </a:pPr>
            <a:r>
              <a:rPr lang="en-US" sz="28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Buttons malfunctioned in </a:t>
            </a:r>
            <a:r>
              <a:rPr lang="en-US" sz="2800" b="1" dirty="0">
                <a:solidFill>
                  <a:srgbClr val="000066"/>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ONE</a:t>
            </a:r>
            <a:r>
              <a:rPr lang="en-US" sz="28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lane</a:t>
            </a:r>
            <a:endParaRPr lang="en-US" sz="28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457200" lvl="1" indent="0">
              <a:lnSpc>
                <a:spcPct val="100000"/>
              </a:lnSpc>
              <a:buNone/>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Use stopwatch time </a:t>
            </a:r>
            <a:r>
              <a:rPr lang="en-US" sz="2400" i="1" u="sng"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and corroborate with OOF</a:t>
            </a:r>
          </a:p>
          <a:p>
            <a:pPr marL="0" marR="0" lvl="0" indent="0">
              <a:lnSpc>
                <a:spcPct val="100000"/>
              </a:lnSpc>
              <a:spcBef>
                <a:spcPts val="0"/>
              </a:spcBef>
              <a:spcAft>
                <a:spcPts val="0"/>
              </a:spcAft>
              <a:buNone/>
            </a:pPr>
            <a:r>
              <a:rPr lang="en-US" sz="28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00000"/>
              </a:lnSpc>
              <a:spcBef>
                <a:spcPts val="0"/>
              </a:spcBef>
              <a:spcAft>
                <a:spcPts val="0"/>
              </a:spcAft>
              <a:buNone/>
            </a:pPr>
            <a:r>
              <a:rPr lang="en-US" sz="28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Lost entire heat and cannot be reprinted from Colorado stored data</a:t>
            </a:r>
            <a:endParaRPr lang="en-US" sz="28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457200" lvl="1" indent="0">
              <a:lnSpc>
                <a:spcPct val="100000"/>
              </a:lnSpc>
              <a:buNone/>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Use stopwatch times </a:t>
            </a:r>
            <a:r>
              <a:rPr lang="en-US" sz="2400" i="1" u="sng"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and corroborate with OOF</a:t>
            </a:r>
            <a:endParaRPr lang="en-US" sz="2400" i="1" u="sng"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571500" marR="0" indent="0">
              <a:lnSpc>
                <a:spcPct val="100000"/>
              </a:lnSpc>
              <a:spcBef>
                <a:spcPts val="0"/>
              </a:spcBef>
              <a:spcAft>
                <a:spcPts val="0"/>
              </a:spcAft>
              <a:buNone/>
            </a:pPr>
            <a:r>
              <a:rPr lang="en-US" sz="28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00000"/>
              </a:lnSpc>
              <a:spcBef>
                <a:spcPts val="0"/>
              </a:spcBef>
              <a:spcAft>
                <a:spcPts val="0"/>
              </a:spcAft>
              <a:buNone/>
            </a:pPr>
            <a:r>
              <a:rPr lang="en-US" sz="28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If no buttons/stopwatch (or buttons and stopwatch are bad)</a:t>
            </a:r>
            <a:endParaRPr lang="en-US" sz="28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457200" lvl="1" indent="0">
              <a:lnSpc>
                <a:spcPct val="100000"/>
              </a:lnSpc>
              <a:buNone/>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Get coach time </a:t>
            </a:r>
            <a:r>
              <a:rPr lang="en-US" sz="2400" i="1" u="sng"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and corroborate with OOF</a:t>
            </a:r>
            <a:endParaRPr lang="en-US" sz="2400" i="1" u="sng"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00000"/>
              </a:lnSpc>
              <a:spcBef>
                <a:spcPts val="0"/>
              </a:spcBef>
              <a:spcAft>
                <a:spcPts val="0"/>
              </a:spcAft>
              <a:buNone/>
            </a:pPr>
            <a:r>
              <a:rPr lang="en-US" sz="28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00000"/>
              </a:lnSpc>
              <a:spcBef>
                <a:spcPts val="0"/>
              </a:spcBef>
              <a:spcAft>
                <a:spcPts val="0"/>
              </a:spcAft>
              <a:buNone/>
            </a:pPr>
            <a:r>
              <a:rPr lang="en-US" sz="28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If no buttons, but stopwatch and coach times disagree</a:t>
            </a:r>
            <a:endParaRPr lang="en-US" sz="28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457200" lvl="1" indent="0">
              <a:lnSpc>
                <a:spcPct val="100000"/>
              </a:lnSpc>
              <a:buNone/>
            </a:pP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Use stopwatch, </a:t>
            </a:r>
            <a:r>
              <a:rPr lang="en-US" sz="2400" i="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unless </a:t>
            </a:r>
            <a:r>
              <a:rPr lang="en-US" sz="2400"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coach time agrees with OOF</a:t>
            </a:r>
            <a:endParaRPr lang="en-US" sz="24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114300" indent="0">
              <a:buNone/>
            </a:pPr>
            <a:endParaRPr lang="en-US" dirty="0"/>
          </a:p>
        </p:txBody>
      </p:sp>
    </p:spTree>
    <p:extLst>
      <p:ext uri="{BB962C8B-B14F-4D97-AF65-F5344CB8AC3E}">
        <p14:creationId xmlns:p14="http://schemas.microsoft.com/office/powerpoint/2010/main" val="119920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AA928B-7F16-FAAC-E6FA-4DA46840CB7F}"/>
              </a:ext>
            </a:extLst>
          </p:cNvPr>
          <p:cNvSpPr>
            <a:spLocks noGrp="1"/>
          </p:cNvSpPr>
          <p:nvPr>
            <p:ph type="body" idx="1"/>
          </p:nvPr>
        </p:nvSpPr>
        <p:spPr>
          <a:xfrm>
            <a:off x="415600" y="698501"/>
            <a:ext cx="11360800" cy="3568700"/>
          </a:xfrm>
        </p:spPr>
        <p:txBody>
          <a:bodyPr>
            <a:normAutofit/>
          </a:bodyPr>
          <a:lstStyle/>
          <a:p>
            <a:pPr marL="0" marR="0" lvl="0" indent="0">
              <a:lnSpc>
                <a:spcPct val="115000"/>
              </a:lnSpc>
              <a:spcBef>
                <a:spcPts val="0"/>
              </a:spcBef>
              <a:spcAft>
                <a:spcPts val="0"/>
              </a:spcAft>
              <a:buNone/>
            </a:pPr>
            <a:r>
              <a:rPr lang="en-US" sz="3200" b="1" u="none"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If no available timing data </a:t>
            </a:r>
            <a:r>
              <a:rPr lang="en-US" sz="3200" u="none"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(no buttons, no SW, no coach time)</a:t>
            </a:r>
            <a:endParaRPr lang="en-US" sz="3200" b="1" u="none"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a:p>
            <a:pPr lvl="1" indent="-457200">
              <a:buFont typeface="Wingdings" panose="05000000000000000000" pitchFamily="2" charset="2"/>
              <a:buChar char="Ø"/>
            </a:pPr>
            <a:r>
              <a:rPr lang="en-US" sz="2800" u="none"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Talk to Ref, Starter, Lane Timers</a:t>
            </a:r>
          </a:p>
          <a:p>
            <a:pPr lvl="1" indent="-457200">
              <a:buFont typeface="Wingdings" panose="05000000000000000000" pitchFamily="2" charset="2"/>
              <a:buChar char="Ø"/>
            </a:pPr>
            <a:r>
              <a:rPr lang="en-US" sz="2800" u="none"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Was swimmer ahead/behind? Body lengths?</a:t>
            </a:r>
          </a:p>
          <a:p>
            <a:pPr lvl="1" indent="-457200">
              <a:buFont typeface="Wingdings" panose="05000000000000000000" pitchFamily="2" charset="2"/>
              <a:buChar char="Ø"/>
            </a:pP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Did </a:t>
            </a:r>
            <a:r>
              <a:rPr lang="en-US" sz="2800" u="none"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timers forget to stand up?</a:t>
            </a:r>
            <a:endPar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lvl="1" indent="-457200">
              <a:buFont typeface="Wingdings" panose="05000000000000000000" pitchFamily="2" charset="2"/>
              <a:buChar char="Ø"/>
            </a:pPr>
            <a:r>
              <a:rPr lang="en-US" sz="2800" u="none"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Refer matter to Lead Admin (or Meet Referee)</a:t>
            </a:r>
            <a:endParaRPr lang="en-US" sz="2800" dirty="0">
              <a:solidFill>
                <a:srgbClr val="000066"/>
              </a:solidFill>
              <a:latin typeface="Arial" panose="020B0604020202020204" pitchFamily="34" charset="0"/>
              <a:ea typeface="Arial" panose="020B0604020202020204" pitchFamily="34" charset="0"/>
              <a:cs typeface="Arial" panose="020B0604020202020204" pitchFamily="34" charset="0"/>
            </a:endParaRPr>
          </a:p>
          <a:p>
            <a:pPr marL="0" indent="0">
              <a:buNone/>
            </a:pPr>
            <a:endParaRPr lang="en-US" sz="3200" u="none" strike="noStrike"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668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1"/>
          <p:cNvSpPr txBox="1">
            <a:spLocks noGrp="1"/>
          </p:cNvSpPr>
          <p:nvPr>
            <p:ph type="ctrTitle"/>
          </p:nvPr>
        </p:nvSpPr>
        <p:spPr>
          <a:xfrm>
            <a:off x="1835708" y="992767"/>
            <a:ext cx="8520600" cy="2736900"/>
          </a:xfrm>
          <a:prstGeom prst="rect">
            <a:avLst/>
          </a:prstGeom>
        </p:spPr>
        <p:txBody>
          <a:bodyPr spcFirstLastPara="1" wrap="square" lIns="91425" tIns="91425" rIns="91425" bIns="91425" anchor="b" anchorCtr="0">
            <a:normAutofit/>
          </a:bodyPr>
          <a:lstStyle/>
          <a:p>
            <a:r>
              <a:rPr lang="en-US" b="1" dirty="0">
                <a:solidFill>
                  <a:srgbClr val="000066"/>
                </a:solidFill>
              </a:rPr>
              <a:t>EXERCISE</a:t>
            </a:r>
            <a:endParaRPr b="1" dirty="0">
              <a:solidFill>
                <a:srgbClr val="000066"/>
              </a:solidFill>
            </a:endParaRPr>
          </a:p>
        </p:txBody>
      </p:sp>
    </p:spTree>
    <p:extLst>
      <p:ext uri="{BB962C8B-B14F-4D97-AF65-F5344CB8AC3E}">
        <p14:creationId xmlns:p14="http://schemas.microsoft.com/office/powerpoint/2010/main" val="205887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F34E6-F5A7-1225-3D5B-21FBAAA8B21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CFC3797-F138-6240-0C5D-D870F9BCBB3D}"/>
              </a:ext>
            </a:extLst>
          </p:cNvPr>
          <p:cNvSpPr txBox="1">
            <a:spLocks/>
          </p:cNvSpPr>
          <p:nvPr/>
        </p:nvSpPr>
        <p:spPr>
          <a:xfrm>
            <a:off x="415600" y="355102"/>
            <a:ext cx="11157607" cy="7635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90000"/>
              </a:lnSpc>
            </a:pPr>
            <a:r>
              <a:rPr lang="en-US" sz="4100" b="1" dirty="0">
                <a:solidFill>
                  <a:srgbClr val="000066"/>
                </a:solidFill>
              </a:rPr>
              <a:t>EXERCISE: Determine the official time</a:t>
            </a:r>
          </a:p>
        </p:txBody>
      </p:sp>
      <p:graphicFrame>
        <p:nvGraphicFramePr>
          <p:cNvPr id="4" name="Table 3">
            <a:extLst>
              <a:ext uri="{FF2B5EF4-FFF2-40B4-BE49-F238E27FC236}">
                <a16:creationId xmlns:a16="http://schemas.microsoft.com/office/drawing/2014/main" id="{4DDD4521-E620-B24A-81E7-88E13FD0CA70}"/>
              </a:ext>
            </a:extLst>
          </p:cNvPr>
          <p:cNvGraphicFramePr>
            <a:graphicFrameLocks noGrp="1"/>
          </p:cNvGraphicFramePr>
          <p:nvPr>
            <p:extLst>
              <p:ext uri="{D42A27DB-BD31-4B8C-83A1-F6EECF244321}">
                <p14:modId xmlns:p14="http://schemas.microsoft.com/office/powerpoint/2010/main" val="998907112"/>
              </p:ext>
            </p:extLst>
          </p:nvPr>
        </p:nvGraphicFramePr>
        <p:xfrm>
          <a:off x="571500" y="2324101"/>
          <a:ext cx="11001708" cy="3267435"/>
        </p:xfrm>
        <a:graphic>
          <a:graphicData uri="http://schemas.openxmlformats.org/drawingml/2006/table">
            <a:tbl>
              <a:tblPr firstRow="1" firstCol="1" bandRow="1">
                <a:tableStyleId>{5C22544A-7EE6-4342-B048-85BDC9FD1C3A}</a:tableStyleId>
              </a:tblPr>
              <a:tblGrid>
                <a:gridCol w="1222412">
                  <a:extLst>
                    <a:ext uri="{9D8B030D-6E8A-4147-A177-3AD203B41FA5}">
                      <a16:colId xmlns:a16="http://schemas.microsoft.com/office/drawing/2014/main" val="3156745677"/>
                    </a:ext>
                  </a:extLst>
                </a:gridCol>
                <a:gridCol w="1222412">
                  <a:extLst>
                    <a:ext uri="{9D8B030D-6E8A-4147-A177-3AD203B41FA5}">
                      <a16:colId xmlns:a16="http://schemas.microsoft.com/office/drawing/2014/main" val="2209850234"/>
                    </a:ext>
                  </a:extLst>
                </a:gridCol>
                <a:gridCol w="1222412">
                  <a:extLst>
                    <a:ext uri="{9D8B030D-6E8A-4147-A177-3AD203B41FA5}">
                      <a16:colId xmlns:a16="http://schemas.microsoft.com/office/drawing/2014/main" val="1574855712"/>
                    </a:ext>
                  </a:extLst>
                </a:gridCol>
                <a:gridCol w="1222412">
                  <a:extLst>
                    <a:ext uri="{9D8B030D-6E8A-4147-A177-3AD203B41FA5}">
                      <a16:colId xmlns:a16="http://schemas.microsoft.com/office/drawing/2014/main" val="415189588"/>
                    </a:ext>
                  </a:extLst>
                </a:gridCol>
                <a:gridCol w="1222412">
                  <a:extLst>
                    <a:ext uri="{9D8B030D-6E8A-4147-A177-3AD203B41FA5}">
                      <a16:colId xmlns:a16="http://schemas.microsoft.com/office/drawing/2014/main" val="3563993811"/>
                    </a:ext>
                  </a:extLst>
                </a:gridCol>
                <a:gridCol w="1222412">
                  <a:extLst>
                    <a:ext uri="{9D8B030D-6E8A-4147-A177-3AD203B41FA5}">
                      <a16:colId xmlns:a16="http://schemas.microsoft.com/office/drawing/2014/main" val="1675289289"/>
                    </a:ext>
                  </a:extLst>
                </a:gridCol>
                <a:gridCol w="1222412">
                  <a:extLst>
                    <a:ext uri="{9D8B030D-6E8A-4147-A177-3AD203B41FA5}">
                      <a16:colId xmlns:a16="http://schemas.microsoft.com/office/drawing/2014/main" val="614212327"/>
                    </a:ext>
                  </a:extLst>
                </a:gridCol>
                <a:gridCol w="1222412">
                  <a:extLst>
                    <a:ext uri="{9D8B030D-6E8A-4147-A177-3AD203B41FA5}">
                      <a16:colId xmlns:a16="http://schemas.microsoft.com/office/drawing/2014/main" val="1273735728"/>
                    </a:ext>
                  </a:extLst>
                </a:gridCol>
                <a:gridCol w="1222412">
                  <a:extLst>
                    <a:ext uri="{9D8B030D-6E8A-4147-A177-3AD203B41FA5}">
                      <a16:colId xmlns:a16="http://schemas.microsoft.com/office/drawing/2014/main" val="2750076938"/>
                    </a:ext>
                  </a:extLst>
                </a:gridCol>
              </a:tblGrid>
              <a:tr h="653487">
                <a:tc>
                  <a:txBody>
                    <a:bodyPr/>
                    <a:lstStyle/>
                    <a:p>
                      <a:pPr marL="0" marR="0">
                        <a:spcBef>
                          <a:spcPts val="0"/>
                        </a:spcBef>
                        <a:spcAft>
                          <a:spcPts val="0"/>
                        </a:spcAft>
                      </a:pPr>
                      <a:r>
                        <a:rPr lang="en-US" sz="2200" dirty="0">
                          <a:effectLst/>
                        </a:rPr>
                        <a:t> </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rPr>
                        <a:t>Lane 1</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2</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3</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rPr>
                        <a:t>Lane 4</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5</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6</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7</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8</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66395992"/>
                  </a:ext>
                </a:extLst>
              </a:tr>
              <a:tr h="653487">
                <a:tc>
                  <a:txBody>
                    <a:bodyPr/>
                    <a:lstStyle/>
                    <a:p>
                      <a:pPr marL="0" marR="0">
                        <a:spcBef>
                          <a:spcPts val="0"/>
                        </a:spcBef>
                        <a:spcAft>
                          <a:spcPts val="0"/>
                        </a:spcAft>
                      </a:pPr>
                      <a:r>
                        <a:rPr lang="en-US" sz="2200">
                          <a:effectLst/>
                        </a:rPr>
                        <a:t>Button</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strike="sngStrike" dirty="0">
                          <a:effectLst/>
                          <a:latin typeface="Calibri" panose="020F0502020204030204" pitchFamily="34" charset="0"/>
                          <a:ea typeface="Calibri" panose="020F0502020204030204" pitchFamily="34" charset="0"/>
                          <a:cs typeface="Calibri" panose="020F0502020204030204" pitchFamily="34" charset="0"/>
                        </a:rPr>
                        <a:t>2:28.31</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2:30.49</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2:47.59</a:t>
                      </a: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3:17.29</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2:05.13</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2:56.24</a:t>
                      </a:r>
                    </a:p>
                  </a:txBody>
                  <a:tcPr marL="68580" marR="68580" marT="0" marB="0" anchor="ctr"/>
                </a:tc>
                <a:extLst>
                  <a:ext uri="{0D108BD9-81ED-4DB2-BD59-A6C34878D82A}">
                    <a16:rowId xmlns:a16="http://schemas.microsoft.com/office/drawing/2014/main" val="1062378011"/>
                  </a:ext>
                </a:extLst>
              </a:tr>
              <a:tr h="653487">
                <a:tc>
                  <a:txBody>
                    <a:bodyPr/>
                    <a:lstStyle/>
                    <a:p>
                      <a:pPr marL="0" marR="0">
                        <a:spcBef>
                          <a:spcPts val="0"/>
                        </a:spcBef>
                        <a:spcAft>
                          <a:spcPts val="0"/>
                        </a:spcAft>
                      </a:pPr>
                      <a:r>
                        <a:rPr lang="en-US" sz="2200">
                          <a:effectLst/>
                        </a:rPr>
                        <a:t>Button</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2:28.80</a:t>
                      </a: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200" strike="sngStrike" dirty="0">
                          <a:effectLst/>
                          <a:latin typeface="Calibri" panose="020F0502020204030204" pitchFamily="34" charset="0"/>
                          <a:ea typeface="Calibri" panose="020F0502020204030204" pitchFamily="34" charset="0"/>
                          <a:cs typeface="Calibri" panose="020F0502020204030204" pitchFamily="34" charset="0"/>
                        </a:rPr>
                        <a:t>2:48.09</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3:11.07</a:t>
                      </a: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3:16.98</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2:05.45</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2:56.46</a:t>
                      </a:r>
                    </a:p>
                  </a:txBody>
                  <a:tcPr marL="68580" marR="68580" marT="0" marB="0" anchor="ctr"/>
                </a:tc>
                <a:extLst>
                  <a:ext uri="{0D108BD9-81ED-4DB2-BD59-A6C34878D82A}">
                    <a16:rowId xmlns:a16="http://schemas.microsoft.com/office/drawing/2014/main" val="1611640699"/>
                  </a:ext>
                </a:extLst>
              </a:tr>
              <a:tr h="653487">
                <a:tc>
                  <a:txBody>
                    <a:bodyPr/>
                    <a:lstStyle/>
                    <a:p>
                      <a:pPr marL="0" marR="0">
                        <a:spcBef>
                          <a:spcPts val="0"/>
                        </a:spcBef>
                        <a:spcAft>
                          <a:spcPts val="0"/>
                        </a:spcAft>
                      </a:pPr>
                      <a:r>
                        <a:rPr lang="en-US" sz="2200">
                          <a:effectLst/>
                        </a:rPr>
                        <a:t>Button</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2:28.80</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2:30.74</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2:47.54</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3:17.08</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2:04.77</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3:17.61</a:t>
                      </a: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2:56.05</a:t>
                      </a:r>
                    </a:p>
                  </a:txBody>
                  <a:tcPr marL="68580" marR="68580" marT="0" marB="0" anchor="ctr"/>
                </a:tc>
                <a:extLst>
                  <a:ext uri="{0D108BD9-81ED-4DB2-BD59-A6C34878D82A}">
                    <a16:rowId xmlns:a16="http://schemas.microsoft.com/office/drawing/2014/main" val="1028243578"/>
                  </a:ext>
                </a:extLst>
              </a:tr>
              <a:tr h="653487">
                <a:tc>
                  <a:txBody>
                    <a:bodyPr/>
                    <a:lstStyle/>
                    <a:p>
                      <a:pPr marL="0" marR="0">
                        <a:spcBef>
                          <a:spcPts val="0"/>
                        </a:spcBef>
                        <a:spcAft>
                          <a:spcPts val="0"/>
                        </a:spcAft>
                      </a:pPr>
                      <a:r>
                        <a:rPr lang="en-US" sz="2200">
                          <a:effectLst/>
                        </a:rPr>
                        <a:t>FINISH</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600" b="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600" b="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04586876"/>
                  </a:ext>
                </a:extLst>
              </a:tr>
            </a:tbl>
          </a:graphicData>
        </a:graphic>
      </p:graphicFrame>
    </p:spTree>
    <p:extLst>
      <p:ext uri="{BB962C8B-B14F-4D97-AF65-F5344CB8AC3E}">
        <p14:creationId xmlns:p14="http://schemas.microsoft.com/office/powerpoint/2010/main" val="374789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E905-87F9-AA9E-5D6F-3033303814A5}"/>
              </a:ext>
            </a:extLst>
          </p:cNvPr>
          <p:cNvSpPr>
            <a:spLocks noGrp="1"/>
          </p:cNvSpPr>
          <p:nvPr>
            <p:ph type="title"/>
          </p:nvPr>
        </p:nvSpPr>
        <p:spPr/>
        <p:txBody>
          <a:bodyPr>
            <a:normAutofit fontScale="90000"/>
          </a:bodyPr>
          <a:lstStyle/>
          <a:p>
            <a:r>
              <a:rPr lang="en-US" sz="4000" b="1" dirty="0">
                <a:solidFill>
                  <a:srgbClr val="000066"/>
                </a:solidFill>
              </a:rPr>
              <a:t>TIMING SYSTEMS</a:t>
            </a:r>
            <a:br>
              <a:rPr lang="en-US" sz="4000" b="1" dirty="0">
                <a:solidFill>
                  <a:srgbClr val="000066"/>
                </a:solidFill>
              </a:rPr>
            </a:br>
            <a:r>
              <a:rPr lang="en-US" sz="2200" dirty="0">
                <a:solidFill>
                  <a:srgbClr val="000066"/>
                </a:solidFill>
              </a:rPr>
              <a:t>102.23.2</a:t>
            </a:r>
          </a:p>
        </p:txBody>
      </p:sp>
      <p:sp>
        <p:nvSpPr>
          <p:cNvPr id="3" name="Text Placeholder 2">
            <a:extLst>
              <a:ext uri="{FF2B5EF4-FFF2-40B4-BE49-F238E27FC236}">
                <a16:creationId xmlns:a16="http://schemas.microsoft.com/office/drawing/2014/main" id="{A2ED6493-AAD1-22B8-6CCB-2BE65E37189C}"/>
              </a:ext>
            </a:extLst>
          </p:cNvPr>
          <p:cNvSpPr>
            <a:spLocks noGrp="1"/>
          </p:cNvSpPr>
          <p:nvPr>
            <p:ph type="body" idx="1"/>
          </p:nvPr>
        </p:nvSpPr>
        <p:spPr>
          <a:xfrm>
            <a:off x="415600" y="2166257"/>
            <a:ext cx="11360800" cy="3925576"/>
          </a:xfrm>
        </p:spPr>
        <p:txBody>
          <a:bodyPr>
            <a:normAutofit/>
          </a:bodyPr>
          <a:lstStyle/>
          <a:p>
            <a:pPr marL="114300" indent="0">
              <a:buNone/>
            </a:pPr>
            <a:r>
              <a:rPr lang="en-US" sz="2500" b="1" dirty="0"/>
              <a:t>Automatic </a:t>
            </a:r>
            <a:r>
              <a:rPr lang="en-US" sz="2500" b="1" i="1" dirty="0">
                <a:solidFill>
                  <a:schemeClr val="tx2">
                    <a:lumMod val="75000"/>
                  </a:schemeClr>
                </a:solidFill>
              </a:rPr>
              <a:t>(touchpads)</a:t>
            </a:r>
          </a:p>
          <a:p>
            <a:pPr marL="114300" indent="0">
              <a:buNone/>
            </a:pPr>
            <a:endParaRPr lang="en-US" sz="2500" b="1" dirty="0"/>
          </a:p>
          <a:p>
            <a:pPr marL="114300" indent="0">
              <a:buNone/>
            </a:pPr>
            <a:r>
              <a:rPr lang="en-US" sz="2500" b="1" dirty="0"/>
              <a:t>Semi-Automatic </a:t>
            </a:r>
            <a:r>
              <a:rPr lang="en-US" sz="2500" b="1" i="1" dirty="0">
                <a:solidFill>
                  <a:schemeClr val="tx2">
                    <a:lumMod val="75000"/>
                  </a:schemeClr>
                </a:solidFill>
              </a:rPr>
              <a:t>(buttons/plungers)</a:t>
            </a:r>
          </a:p>
          <a:p>
            <a:pPr marL="114300" indent="0">
              <a:buNone/>
            </a:pPr>
            <a:endParaRPr lang="en-US" sz="2500" b="1" dirty="0"/>
          </a:p>
          <a:p>
            <a:pPr marL="114300" indent="0">
              <a:buNone/>
            </a:pPr>
            <a:r>
              <a:rPr lang="en-US" sz="2500" b="1" dirty="0"/>
              <a:t>Manual </a:t>
            </a:r>
            <a:r>
              <a:rPr lang="en-US" sz="2500" b="1" i="1" dirty="0">
                <a:solidFill>
                  <a:schemeClr val="tx2">
                    <a:lumMod val="75000"/>
                  </a:schemeClr>
                </a:solidFill>
              </a:rPr>
              <a:t>(stopwatches)</a:t>
            </a:r>
          </a:p>
        </p:txBody>
      </p:sp>
    </p:spTree>
    <p:extLst>
      <p:ext uri="{BB962C8B-B14F-4D97-AF65-F5344CB8AC3E}">
        <p14:creationId xmlns:p14="http://schemas.microsoft.com/office/powerpoint/2010/main" val="198706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81FA-8F83-AAB0-ED5E-A57F977CC95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3D79BCA-A22B-FBAB-8814-331253E7C273}"/>
              </a:ext>
            </a:extLst>
          </p:cNvPr>
          <p:cNvSpPr txBox="1">
            <a:spLocks/>
          </p:cNvSpPr>
          <p:nvPr/>
        </p:nvSpPr>
        <p:spPr>
          <a:xfrm>
            <a:off x="415600" y="355102"/>
            <a:ext cx="11157607" cy="7635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90000"/>
              </a:lnSpc>
            </a:pPr>
            <a:r>
              <a:rPr lang="en-US" sz="4100" b="1" dirty="0">
                <a:solidFill>
                  <a:srgbClr val="000066"/>
                </a:solidFill>
              </a:rPr>
              <a:t>SOLUTION: Determine the official time</a:t>
            </a:r>
          </a:p>
        </p:txBody>
      </p:sp>
      <p:graphicFrame>
        <p:nvGraphicFramePr>
          <p:cNvPr id="4" name="Table 3">
            <a:extLst>
              <a:ext uri="{FF2B5EF4-FFF2-40B4-BE49-F238E27FC236}">
                <a16:creationId xmlns:a16="http://schemas.microsoft.com/office/drawing/2014/main" id="{9DD346B7-07E3-7086-37CB-6353A615CF50}"/>
              </a:ext>
            </a:extLst>
          </p:cNvPr>
          <p:cNvGraphicFramePr>
            <a:graphicFrameLocks noGrp="1"/>
          </p:cNvGraphicFramePr>
          <p:nvPr/>
        </p:nvGraphicFramePr>
        <p:xfrm>
          <a:off x="571500" y="2324101"/>
          <a:ext cx="11001708" cy="3267435"/>
        </p:xfrm>
        <a:graphic>
          <a:graphicData uri="http://schemas.openxmlformats.org/drawingml/2006/table">
            <a:tbl>
              <a:tblPr firstRow="1" firstCol="1" bandRow="1">
                <a:tableStyleId>{5C22544A-7EE6-4342-B048-85BDC9FD1C3A}</a:tableStyleId>
              </a:tblPr>
              <a:tblGrid>
                <a:gridCol w="1222412">
                  <a:extLst>
                    <a:ext uri="{9D8B030D-6E8A-4147-A177-3AD203B41FA5}">
                      <a16:colId xmlns:a16="http://schemas.microsoft.com/office/drawing/2014/main" val="3156745677"/>
                    </a:ext>
                  </a:extLst>
                </a:gridCol>
                <a:gridCol w="1222412">
                  <a:extLst>
                    <a:ext uri="{9D8B030D-6E8A-4147-A177-3AD203B41FA5}">
                      <a16:colId xmlns:a16="http://schemas.microsoft.com/office/drawing/2014/main" val="2209850234"/>
                    </a:ext>
                  </a:extLst>
                </a:gridCol>
                <a:gridCol w="1222412">
                  <a:extLst>
                    <a:ext uri="{9D8B030D-6E8A-4147-A177-3AD203B41FA5}">
                      <a16:colId xmlns:a16="http://schemas.microsoft.com/office/drawing/2014/main" val="1574855712"/>
                    </a:ext>
                  </a:extLst>
                </a:gridCol>
                <a:gridCol w="1222412">
                  <a:extLst>
                    <a:ext uri="{9D8B030D-6E8A-4147-A177-3AD203B41FA5}">
                      <a16:colId xmlns:a16="http://schemas.microsoft.com/office/drawing/2014/main" val="415189588"/>
                    </a:ext>
                  </a:extLst>
                </a:gridCol>
                <a:gridCol w="1222412">
                  <a:extLst>
                    <a:ext uri="{9D8B030D-6E8A-4147-A177-3AD203B41FA5}">
                      <a16:colId xmlns:a16="http://schemas.microsoft.com/office/drawing/2014/main" val="3563993811"/>
                    </a:ext>
                  </a:extLst>
                </a:gridCol>
                <a:gridCol w="1222412">
                  <a:extLst>
                    <a:ext uri="{9D8B030D-6E8A-4147-A177-3AD203B41FA5}">
                      <a16:colId xmlns:a16="http://schemas.microsoft.com/office/drawing/2014/main" val="1675289289"/>
                    </a:ext>
                  </a:extLst>
                </a:gridCol>
                <a:gridCol w="1222412">
                  <a:extLst>
                    <a:ext uri="{9D8B030D-6E8A-4147-A177-3AD203B41FA5}">
                      <a16:colId xmlns:a16="http://schemas.microsoft.com/office/drawing/2014/main" val="614212327"/>
                    </a:ext>
                  </a:extLst>
                </a:gridCol>
                <a:gridCol w="1222412">
                  <a:extLst>
                    <a:ext uri="{9D8B030D-6E8A-4147-A177-3AD203B41FA5}">
                      <a16:colId xmlns:a16="http://schemas.microsoft.com/office/drawing/2014/main" val="1273735728"/>
                    </a:ext>
                  </a:extLst>
                </a:gridCol>
                <a:gridCol w="1222412">
                  <a:extLst>
                    <a:ext uri="{9D8B030D-6E8A-4147-A177-3AD203B41FA5}">
                      <a16:colId xmlns:a16="http://schemas.microsoft.com/office/drawing/2014/main" val="2750076938"/>
                    </a:ext>
                  </a:extLst>
                </a:gridCol>
              </a:tblGrid>
              <a:tr h="653487">
                <a:tc>
                  <a:txBody>
                    <a:bodyPr/>
                    <a:lstStyle/>
                    <a:p>
                      <a:pPr marL="0" marR="0">
                        <a:spcBef>
                          <a:spcPts val="0"/>
                        </a:spcBef>
                        <a:spcAft>
                          <a:spcPts val="0"/>
                        </a:spcAft>
                      </a:pPr>
                      <a:r>
                        <a:rPr lang="en-US" sz="2200" dirty="0">
                          <a:effectLst/>
                        </a:rPr>
                        <a:t> </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rPr>
                        <a:t>Lane 1</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2</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3</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rPr>
                        <a:t>Lane 4</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5</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6</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7</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a:effectLst/>
                        </a:rPr>
                        <a:t>Lane 8</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66395992"/>
                  </a:ext>
                </a:extLst>
              </a:tr>
              <a:tr h="653487">
                <a:tc>
                  <a:txBody>
                    <a:bodyPr/>
                    <a:lstStyle/>
                    <a:p>
                      <a:pPr marL="0" marR="0">
                        <a:spcBef>
                          <a:spcPts val="0"/>
                        </a:spcBef>
                        <a:spcAft>
                          <a:spcPts val="0"/>
                        </a:spcAft>
                      </a:pPr>
                      <a:r>
                        <a:rPr lang="en-US" sz="2200">
                          <a:effectLst/>
                        </a:rPr>
                        <a:t>Button</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strike="sngStrike" dirty="0">
                          <a:effectLst/>
                          <a:latin typeface="Calibri" panose="020F0502020204030204" pitchFamily="34" charset="0"/>
                          <a:ea typeface="Calibri" panose="020F0502020204030204" pitchFamily="34" charset="0"/>
                          <a:cs typeface="Calibri" panose="020F0502020204030204" pitchFamily="34" charset="0"/>
                        </a:rPr>
                        <a:t>2:28.31</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2:30.49</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2:47.59</a:t>
                      </a: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3:17.29</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2:05.13</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2:56.24</a:t>
                      </a:r>
                    </a:p>
                  </a:txBody>
                  <a:tcPr marL="68580" marR="68580" marT="0" marB="0" anchor="ctr"/>
                </a:tc>
                <a:extLst>
                  <a:ext uri="{0D108BD9-81ED-4DB2-BD59-A6C34878D82A}">
                    <a16:rowId xmlns:a16="http://schemas.microsoft.com/office/drawing/2014/main" val="1062378011"/>
                  </a:ext>
                </a:extLst>
              </a:tr>
              <a:tr h="653487">
                <a:tc>
                  <a:txBody>
                    <a:bodyPr/>
                    <a:lstStyle/>
                    <a:p>
                      <a:pPr marL="0" marR="0">
                        <a:spcBef>
                          <a:spcPts val="0"/>
                        </a:spcBef>
                        <a:spcAft>
                          <a:spcPts val="0"/>
                        </a:spcAft>
                      </a:pPr>
                      <a:r>
                        <a:rPr lang="en-US" sz="2200">
                          <a:effectLst/>
                        </a:rPr>
                        <a:t>Button</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2:28.80</a:t>
                      </a: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200" strike="sngStrike" dirty="0">
                          <a:effectLst/>
                          <a:latin typeface="Calibri" panose="020F0502020204030204" pitchFamily="34" charset="0"/>
                          <a:ea typeface="Calibri" panose="020F0502020204030204" pitchFamily="34" charset="0"/>
                          <a:cs typeface="Calibri" panose="020F0502020204030204" pitchFamily="34" charset="0"/>
                        </a:rPr>
                        <a:t>2:48.09</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3:11.07</a:t>
                      </a: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3:16.98</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2:05.45</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2:56.46</a:t>
                      </a:r>
                    </a:p>
                  </a:txBody>
                  <a:tcPr marL="68580" marR="68580" marT="0" marB="0" anchor="ctr"/>
                </a:tc>
                <a:extLst>
                  <a:ext uri="{0D108BD9-81ED-4DB2-BD59-A6C34878D82A}">
                    <a16:rowId xmlns:a16="http://schemas.microsoft.com/office/drawing/2014/main" val="1611640699"/>
                  </a:ext>
                </a:extLst>
              </a:tr>
              <a:tr h="653487">
                <a:tc>
                  <a:txBody>
                    <a:bodyPr/>
                    <a:lstStyle/>
                    <a:p>
                      <a:pPr marL="0" marR="0">
                        <a:spcBef>
                          <a:spcPts val="0"/>
                        </a:spcBef>
                        <a:spcAft>
                          <a:spcPts val="0"/>
                        </a:spcAft>
                      </a:pPr>
                      <a:r>
                        <a:rPr lang="en-US" sz="2200">
                          <a:effectLst/>
                        </a:rPr>
                        <a:t>Button</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2:28.80</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2:30.74</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2:47.54</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3:17.08</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2:04.77</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3:17.61</a:t>
                      </a:r>
                    </a:p>
                  </a:txBody>
                  <a:tcPr marL="68580" marR="68580" marT="0" marB="0" anchor="ctr"/>
                </a:tc>
                <a:tc>
                  <a:txBody>
                    <a:bodyPr/>
                    <a:lstStyle/>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2:56.05</a:t>
                      </a:r>
                    </a:p>
                  </a:txBody>
                  <a:tcPr marL="68580" marR="68580" marT="0" marB="0" anchor="ctr"/>
                </a:tc>
                <a:extLst>
                  <a:ext uri="{0D108BD9-81ED-4DB2-BD59-A6C34878D82A}">
                    <a16:rowId xmlns:a16="http://schemas.microsoft.com/office/drawing/2014/main" val="1028243578"/>
                  </a:ext>
                </a:extLst>
              </a:tr>
              <a:tr h="653487">
                <a:tc>
                  <a:txBody>
                    <a:bodyPr/>
                    <a:lstStyle/>
                    <a:p>
                      <a:pPr marL="0" marR="0">
                        <a:spcBef>
                          <a:spcPts val="0"/>
                        </a:spcBef>
                        <a:spcAft>
                          <a:spcPts val="0"/>
                        </a:spcAft>
                      </a:pPr>
                      <a:r>
                        <a:rPr lang="en-US" sz="2200">
                          <a:effectLst/>
                        </a:rPr>
                        <a:t>FINISH</a:t>
                      </a:r>
                      <a:endParaRPr lang="en-US" sz="2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2:28.80</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2:30.61</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2:47.56</a:t>
                      </a:r>
                    </a:p>
                  </a:txBody>
                  <a:tcPr marL="68580" marR="68580" marT="0" marB="0" anchor="ctr"/>
                </a:tc>
                <a:tc>
                  <a:txBody>
                    <a:bodyPr/>
                    <a:lstStyle/>
                    <a:p>
                      <a:pPr marL="0" marR="0" algn="ctr">
                        <a:spcBef>
                          <a:spcPts val="0"/>
                        </a:spcBef>
                        <a:spcAft>
                          <a:spcPts val="0"/>
                        </a:spcAft>
                      </a:pPr>
                      <a:r>
                        <a:rPr lang="en-US" sz="16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Need more info</a:t>
                      </a:r>
                    </a:p>
                  </a:txBody>
                  <a:tcPr marL="68580" marR="68580" marT="0" marB="0" anchor="ctr"/>
                </a:tc>
                <a:tc>
                  <a:txBody>
                    <a:bodyPr/>
                    <a:lstStyle/>
                    <a:p>
                      <a:pPr marL="0" marR="0" algn="ctr">
                        <a:spcBef>
                          <a:spcPts val="0"/>
                        </a:spcBef>
                        <a:spcAft>
                          <a:spcPts val="0"/>
                        </a:spcAft>
                      </a:pPr>
                      <a:r>
                        <a:rPr lang="en-US" sz="16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Need more info</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3:17.29</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2:05.29</a:t>
                      </a:r>
                    </a:p>
                  </a:txBody>
                  <a:tcPr marL="68580" marR="68580" marT="0" marB="0" anchor="ctr"/>
                </a:tc>
                <a:tc>
                  <a:txBody>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2:56.24</a:t>
                      </a:r>
                    </a:p>
                  </a:txBody>
                  <a:tcPr marL="68580" marR="68580" marT="0" marB="0" anchor="ctr"/>
                </a:tc>
                <a:extLst>
                  <a:ext uri="{0D108BD9-81ED-4DB2-BD59-A6C34878D82A}">
                    <a16:rowId xmlns:a16="http://schemas.microsoft.com/office/drawing/2014/main" val="3504586876"/>
                  </a:ext>
                </a:extLst>
              </a:tr>
            </a:tbl>
          </a:graphicData>
        </a:graphic>
      </p:graphicFrame>
    </p:spTree>
    <p:extLst>
      <p:ext uri="{BB962C8B-B14F-4D97-AF65-F5344CB8AC3E}">
        <p14:creationId xmlns:p14="http://schemas.microsoft.com/office/powerpoint/2010/main" val="121038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0">
          <a:extLst>
            <a:ext uri="{FF2B5EF4-FFF2-40B4-BE49-F238E27FC236}">
              <a16:creationId xmlns:a16="http://schemas.microsoft.com/office/drawing/2014/main" id="{CEA7D919-D2F8-C799-F15E-D21D4F1AA870}"/>
            </a:ext>
          </a:extLst>
        </p:cNvPr>
        <p:cNvGrpSpPr/>
        <p:nvPr/>
      </p:nvGrpSpPr>
      <p:grpSpPr>
        <a:xfrm>
          <a:off x="0" y="0"/>
          <a:ext cx="0" cy="0"/>
          <a:chOff x="0" y="0"/>
          <a:chExt cx="0" cy="0"/>
        </a:xfrm>
      </p:grpSpPr>
      <p:sp>
        <p:nvSpPr>
          <p:cNvPr id="621" name="Google Shape;621;p71">
            <a:extLst>
              <a:ext uri="{FF2B5EF4-FFF2-40B4-BE49-F238E27FC236}">
                <a16:creationId xmlns:a16="http://schemas.microsoft.com/office/drawing/2014/main" id="{493FCE16-F7E7-2761-F701-5E1507A42B10}"/>
              </a:ext>
            </a:extLst>
          </p:cNvPr>
          <p:cNvSpPr txBox="1">
            <a:spLocks noGrp="1"/>
          </p:cNvSpPr>
          <p:nvPr>
            <p:ph type="ctrTitle"/>
          </p:nvPr>
        </p:nvSpPr>
        <p:spPr>
          <a:xfrm>
            <a:off x="978806" y="718446"/>
            <a:ext cx="10234388" cy="3990714"/>
          </a:xfrm>
          <a:prstGeom prst="rect">
            <a:avLst/>
          </a:prstGeom>
        </p:spPr>
        <p:txBody>
          <a:bodyPr spcFirstLastPara="1" wrap="square" lIns="91425" tIns="91425" rIns="91425" bIns="91425" anchor="b" anchorCtr="0">
            <a:normAutofit/>
          </a:bodyPr>
          <a:lstStyle/>
          <a:p>
            <a:r>
              <a:rPr lang="en-US" b="1" dirty="0">
                <a:solidFill>
                  <a:srgbClr val="000066"/>
                </a:solidFill>
              </a:rPr>
              <a:t>WHOLE HEAT MALFUNCTIONS</a:t>
            </a:r>
            <a:br>
              <a:rPr lang="en-US" b="1" dirty="0">
                <a:solidFill>
                  <a:srgbClr val="000066"/>
                </a:solidFill>
              </a:rPr>
            </a:br>
            <a:r>
              <a:rPr lang="en-US" sz="3000" dirty="0">
                <a:solidFill>
                  <a:srgbClr val="000066"/>
                </a:solidFill>
              </a:rPr>
              <a:t>DELTA</a:t>
            </a:r>
            <a:br>
              <a:rPr lang="en-US" b="1" dirty="0">
                <a:solidFill>
                  <a:srgbClr val="000066"/>
                </a:solidFill>
              </a:rPr>
            </a:br>
            <a:r>
              <a:rPr lang="en-US" sz="2600" dirty="0">
                <a:solidFill>
                  <a:schemeClr val="tx2">
                    <a:lumMod val="75000"/>
                  </a:schemeClr>
                </a:solidFill>
              </a:rPr>
              <a:t>102.23.4E</a:t>
            </a:r>
            <a:endParaRPr sz="2600" dirty="0">
              <a:solidFill>
                <a:schemeClr val="tx2">
                  <a:lumMod val="75000"/>
                </a:schemeClr>
              </a:solidFill>
            </a:endParaRPr>
          </a:p>
        </p:txBody>
      </p:sp>
    </p:spTree>
    <p:extLst>
      <p:ext uri="{BB962C8B-B14F-4D97-AF65-F5344CB8AC3E}">
        <p14:creationId xmlns:p14="http://schemas.microsoft.com/office/powerpoint/2010/main" val="284741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D0F4-24A0-5BBE-12C4-52DE192FC2C6}"/>
              </a:ext>
            </a:extLst>
          </p:cNvPr>
          <p:cNvSpPr>
            <a:spLocks noGrp="1"/>
          </p:cNvSpPr>
          <p:nvPr>
            <p:ph type="title"/>
          </p:nvPr>
        </p:nvSpPr>
        <p:spPr/>
        <p:txBody>
          <a:bodyPr>
            <a:noAutofit/>
          </a:bodyPr>
          <a:lstStyle/>
          <a:p>
            <a:r>
              <a:rPr lang="en-US" sz="4000" b="1" i="1" dirty="0">
                <a:solidFill>
                  <a:srgbClr val="C00000"/>
                </a:solidFill>
              </a:rPr>
              <a:t>WHEN</a:t>
            </a:r>
            <a:r>
              <a:rPr lang="en-US" sz="4000" b="1" dirty="0">
                <a:solidFill>
                  <a:srgbClr val="000066"/>
                </a:solidFill>
              </a:rPr>
              <a:t> TO DO A DELTA</a:t>
            </a:r>
          </a:p>
        </p:txBody>
      </p:sp>
      <p:sp>
        <p:nvSpPr>
          <p:cNvPr id="3" name="Text Placeholder 2">
            <a:extLst>
              <a:ext uri="{FF2B5EF4-FFF2-40B4-BE49-F238E27FC236}">
                <a16:creationId xmlns:a16="http://schemas.microsoft.com/office/drawing/2014/main" id="{6F837084-6C98-4648-7F1E-96FC22C56E51}"/>
              </a:ext>
            </a:extLst>
          </p:cNvPr>
          <p:cNvSpPr>
            <a:spLocks noGrp="1"/>
          </p:cNvSpPr>
          <p:nvPr>
            <p:ph type="body" idx="1"/>
          </p:nvPr>
        </p:nvSpPr>
        <p:spPr>
          <a:xfrm>
            <a:off x="415600" y="1965959"/>
            <a:ext cx="11360800" cy="4125873"/>
          </a:xfrm>
        </p:spPr>
        <p:txBody>
          <a:bodyPr>
            <a:normAutofit/>
          </a:bodyPr>
          <a:lstStyle/>
          <a:p>
            <a:pPr>
              <a:spcAft>
                <a:spcPts val="2500"/>
              </a:spcAft>
            </a:pPr>
            <a:r>
              <a:rPr lang="en-US" sz="3200" dirty="0">
                <a:solidFill>
                  <a:schemeClr val="tx2">
                    <a:lumMod val="50000"/>
                  </a:schemeClr>
                </a:solidFill>
              </a:rPr>
              <a:t>Whole heat malfunction</a:t>
            </a:r>
          </a:p>
          <a:p>
            <a:pPr>
              <a:spcAft>
                <a:spcPts val="2500"/>
              </a:spcAft>
            </a:pPr>
            <a:r>
              <a:rPr lang="en-US" sz="3200" dirty="0">
                <a:solidFill>
                  <a:schemeClr val="tx2">
                    <a:lumMod val="50000"/>
                  </a:schemeClr>
                </a:solidFill>
              </a:rPr>
              <a:t>Early/late start</a:t>
            </a:r>
          </a:p>
          <a:p>
            <a:pPr>
              <a:spcAft>
                <a:spcPts val="2500"/>
              </a:spcAft>
            </a:pPr>
            <a:r>
              <a:rPr lang="en-US" sz="3200" dirty="0">
                <a:solidFill>
                  <a:schemeClr val="tx2">
                    <a:lumMod val="50000"/>
                  </a:schemeClr>
                </a:solidFill>
              </a:rPr>
              <a:t>Times are equally incorrect for all lanes in the heat</a:t>
            </a:r>
          </a:p>
          <a:p>
            <a:r>
              <a:rPr lang="en-US" sz="3200" dirty="0">
                <a:solidFill>
                  <a:schemeClr val="tx2">
                    <a:lumMod val="50000"/>
                  </a:schemeClr>
                </a:solidFill>
              </a:rPr>
              <a:t>Relative order of finish on timing system is still correct</a:t>
            </a:r>
          </a:p>
          <a:p>
            <a:endParaRPr lang="en-US" sz="2400" dirty="0">
              <a:solidFill>
                <a:srgbClr val="000066"/>
              </a:solidFill>
            </a:endParaRPr>
          </a:p>
        </p:txBody>
      </p:sp>
    </p:spTree>
    <p:extLst>
      <p:ext uri="{BB962C8B-B14F-4D97-AF65-F5344CB8AC3E}">
        <p14:creationId xmlns:p14="http://schemas.microsoft.com/office/powerpoint/2010/main" val="1451641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BCC9E-FA39-83C5-888C-FF5E76800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E6481-EBA3-1022-9739-DE4904A8E363}"/>
              </a:ext>
            </a:extLst>
          </p:cNvPr>
          <p:cNvSpPr>
            <a:spLocks noGrp="1"/>
          </p:cNvSpPr>
          <p:nvPr>
            <p:ph type="title"/>
          </p:nvPr>
        </p:nvSpPr>
        <p:spPr/>
        <p:txBody>
          <a:bodyPr>
            <a:noAutofit/>
          </a:bodyPr>
          <a:lstStyle/>
          <a:p>
            <a:r>
              <a:rPr lang="en-US" sz="4000" b="1" i="1" dirty="0">
                <a:solidFill>
                  <a:srgbClr val="00B050"/>
                </a:solidFill>
              </a:rPr>
              <a:t>HOW</a:t>
            </a:r>
            <a:r>
              <a:rPr lang="en-US" sz="4000" b="1" dirty="0">
                <a:solidFill>
                  <a:srgbClr val="000066"/>
                </a:solidFill>
              </a:rPr>
              <a:t> TO DO A DELTA</a:t>
            </a:r>
          </a:p>
        </p:txBody>
      </p:sp>
      <p:sp>
        <p:nvSpPr>
          <p:cNvPr id="3" name="Text Placeholder 2">
            <a:extLst>
              <a:ext uri="{FF2B5EF4-FFF2-40B4-BE49-F238E27FC236}">
                <a16:creationId xmlns:a16="http://schemas.microsoft.com/office/drawing/2014/main" id="{6DB8F45B-A96F-D752-F314-3E1CC4237554}"/>
              </a:ext>
            </a:extLst>
          </p:cNvPr>
          <p:cNvSpPr>
            <a:spLocks noGrp="1"/>
          </p:cNvSpPr>
          <p:nvPr>
            <p:ph type="body" idx="1"/>
          </p:nvPr>
        </p:nvSpPr>
        <p:spPr>
          <a:xfrm>
            <a:off x="415600" y="1965959"/>
            <a:ext cx="11360800" cy="4125873"/>
          </a:xfrm>
        </p:spPr>
        <p:txBody>
          <a:bodyPr>
            <a:normAutofit/>
          </a:bodyPr>
          <a:lstStyle/>
          <a:p>
            <a:pPr marL="114300" indent="0">
              <a:spcAft>
                <a:spcPts val="5000"/>
              </a:spcAft>
              <a:buNone/>
            </a:pPr>
            <a:r>
              <a:rPr lang="en-US" sz="3200" b="1" dirty="0">
                <a:solidFill>
                  <a:srgbClr val="000066"/>
                </a:solidFill>
              </a:rPr>
              <a:t>STEP 1</a:t>
            </a:r>
            <a:r>
              <a:rPr lang="en-US" sz="3200" dirty="0">
                <a:solidFill>
                  <a:schemeClr val="tx2">
                    <a:lumMod val="50000"/>
                  </a:schemeClr>
                </a:solidFill>
              </a:rPr>
              <a:t>: Calculate the average difference between the primary times and the VALID back-up times</a:t>
            </a:r>
          </a:p>
          <a:p>
            <a:pPr marL="114300" indent="0">
              <a:spcAft>
                <a:spcPts val="2500"/>
              </a:spcAft>
              <a:buNone/>
            </a:pPr>
            <a:r>
              <a:rPr lang="en-US" sz="3200" b="1" dirty="0">
                <a:solidFill>
                  <a:srgbClr val="000066"/>
                </a:solidFill>
              </a:rPr>
              <a:t>STEP 2</a:t>
            </a:r>
            <a:r>
              <a:rPr lang="en-US" sz="3200" dirty="0">
                <a:solidFill>
                  <a:schemeClr val="tx2">
                    <a:lumMod val="50000"/>
                  </a:schemeClr>
                </a:solidFill>
              </a:rPr>
              <a:t>: Add (or subtract) that difference to the primary times of every lane in the heat</a:t>
            </a:r>
          </a:p>
          <a:p>
            <a:endParaRPr lang="en-US" sz="2400" dirty="0">
              <a:solidFill>
                <a:srgbClr val="000066"/>
              </a:solidFill>
            </a:endParaRPr>
          </a:p>
        </p:txBody>
      </p:sp>
    </p:spTree>
    <p:extLst>
      <p:ext uri="{BB962C8B-B14F-4D97-AF65-F5344CB8AC3E}">
        <p14:creationId xmlns:p14="http://schemas.microsoft.com/office/powerpoint/2010/main" val="642711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AB6D7-F8A2-4927-9C4C-5CAE6FF15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235BB-F28D-993A-6DBC-371217AF8C84}"/>
              </a:ext>
            </a:extLst>
          </p:cNvPr>
          <p:cNvSpPr>
            <a:spLocks noGrp="1"/>
          </p:cNvSpPr>
          <p:nvPr>
            <p:ph type="title"/>
          </p:nvPr>
        </p:nvSpPr>
        <p:spPr/>
        <p:txBody>
          <a:bodyPr>
            <a:noAutofit/>
          </a:bodyPr>
          <a:lstStyle/>
          <a:p>
            <a:r>
              <a:rPr lang="en-US" sz="4000" b="1" i="1" dirty="0">
                <a:solidFill>
                  <a:srgbClr val="00B050"/>
                </a:solidFill>
              </a:rPr>
              <a:t>HOW</a:t>
            </a:r>
            <a:r>
              <a:rPr lang="en-US" sz="4000" b="1" dirty="0">
                <a:solidFill>
                  <a:srgbClr val="000066"/>
                </a:solidFill>
              </a:rPr>
              <a:t> TO DO A DELTA - SAMPLE</a:t>
            </a:r>
          </a:p>
        </p:txBody>
      </p:sp>
      <p:graphicFrame>
        <p:nvGraphicFramePr>
          <p:cNvPr id="4" name="Table 3">
            <a:extLst>
              <a:ext uri="{FF2B5EF4-FFF2-40B4-BE49-F238E27FC236}">
                <a16:creationId xmlns:a16="http://schemas.microsoft.com/office/drawing/2014/main" id="{7B9D34F5-695E-9A2D-C88B-C94EFA11A396}"/>
              </a:ext>
            </a:extLst>
          </p:cNvPr>
          <p:cNvGraphicFramePr>
            <a:graphicFrameLocks noGrp="1"/>
          </p:cNvGraphicFramePr>
          <p:nvPr>
            <p:extLst>
              <p:ext uri="{D42A27DB-BD31-4B8C-83A1-F6EECF244321}">
                <p14:modId xmlns:p14="http://schemas.microsoft.com/office/powerpoint/2010/main" val="230646022"/>
              </p:ext>
            </p:extLst>
          </p:nvPr>
        </p:nvGraphicFramePr>
        <p:xfrm>
          <a:off x="1112521" y="1935480"/>
          <a:ext cx="9966958" cy="3914418"/>
        </p:xfrm>
        <a:graphic>
          <a:graphicData uri="http://schemas.openxmlformats.org/drawingml/2006/table">
            <a:tbl>
              <a:tblPr>
                <a:tableStyleId>{5C22544A-7EE6-4342-B048-85BDC9FD1C3A}</a:tableStyleId>
              </a:tblPr>
              <a:tblGrid>
                <a:gridCol w="818023">
                  <a:extLst>
                    <a:ext uri="{9D8B030D-6E8A-4147-A177-3AD203B41FA5}">
                      <a16:colId xmlns:a16="http://schemas.microsoft.com/office/drawing/2014/main" val="191680838"/>
                    </a:ext>
                  </a:extLst>
                </a:gridCol>
                <a:gridCol w="1829787">
                  <a:extLst>
                    <a:ext uri="{9D8B030D-6E8A-4147-A177-3AD203B41FA5}">
                      <a16:colId xmlns:a16="http://schemas.microsoft.com/office/drawing/2014/main" val="439091046"/>
                    </a:ext>
                  </a:extLst>
                </a:gridCol>
                <a:gridCol w="1829787">
                  <a:extLst>
                    <a:ext uri="{9D8B030D-6E8A-4147-A177-3AD203B41FA5}">
                      <a16:colId xmlns:a16="http://schemas.microsoft.com/office/drawing/2014/main" val="1494796868"/>
                    </a:ext>
                  </a:extLst>
                </a:gridCol>
                <a:gridCol w="1829787">
                  <a:extLst>
                    <a:ext uri="{9D8B030D-6E8A-4147-A177-3AD203B41FA5}">
                      <a16:colId xmlns:a16="http://schemas.microsoft.com/office/drawing/2014/main" val="2312068166"/>
                    </a:ext>
                  </a:extLst>
                </a:gridCol>
                <a:gridCol w="1829787">
                  <a:extLst>
                    <a:ext uri="{9D8B030D-6E8A-4147-A177-3AD203B41FA5}">
                      <a16:colId xmlns:a16="http://schemas.microsoft.com/office/drawing/2014/main" val="1947158402"/>
                    </a:ext>
                  </a:extLst>
                </a:gridCol>
                <a:gridCol w="1829787">
                  <a:extLst>
                    <a:ext uri="{9D8B030D-6E8A-4147-A177-3AD203B41FA5}">
                      <a16:colId xmlns:a16="http://schemas.microsoft.com/office/drawing/2014/main" val="3191763060"/>
                    </a:ext>
                  </a:extLst>
                </a:gridCol>
              </a:tblGrid>
              <a:tr h="972065">
                <a:tc>
                  <a:txBody>
                    <a:bodyPr/>
                    <a:lstStyle/>
                    <a:p>
                      <a:pPr algn="ctr" fontAlgn="ctr">
                        <a:buNone/>
                      </a:pPr>
                      <a:r>
                        <a:rPr lang="en-US" sz="2000" u="none" strike="noStrike" dirty="0">
                          <a:solidFill>
                            <a:schemeClr val="tx1">
                              <a:lumMod val="95000"/>
                              <a:lumOff val="5000"/>
                            </a:schemeClr>
                          </a:solidFill>
                          <a:effectLst/>
                          <a:latin typeface="+mn-lt"/>
                        </a:rPr>
                        <a:t>LANE</a:t>
                      </a:r>
                      <a:endParaRPr lang="en-US" sz="2000" b="0" i="0" u="none" strike="noStrike" dirty="0">
                        <a:solidFill>
                          <a:schemeClr val="tx1">
                            <a:lumMod val="95000"/>
                            <a:lumOff val="5000"/>
                          </a:schemeClr>
                        </a:solidFill>
                        <a:effectLst/>
                        <a:latin typeface="+mn-lt"/>
                      </a:endParaRPr>
                    </a:p>
                  </a:txBody>
                  <a:tcPr marL="7620" marR="7620" marT="7620" marB="0"/>
                </a:tc>
                <a:tc>
                  <a:txBody>
                    <a:bodyPr/>
                    <a:lstStyle/>
                    <a:p>
                      <a:pPr algn="ctr" fontAlgn="ctr">
                        <a:buNone/>
                      </a:pPr>
                      <a:r>
                        <a:rPr lang="en-US" sz="2000" u="none" strike="noStrike" dirty="0">
                          <a:solidFill>
                            <a:schemeClr val="tx1">
                              <a:lumMod val="95000"/>
                              <a:lumOff val="5000"/>
                            </a:schemeClr>
                          </a:solidFill>
                          <a:effectLst/>
                          <a:latin typeface="+mn-lt"/>
                        </a:rPr>
                        <a:t>PAD</a:t>
                      </a:r>
                      <a:endParaRPr lang="en-US" sz="2000" b="0" i="0" u="none" strike="noStrike" dirty="0">
                        <a:solidFill>
                          <a:schemeClr val="tx1">
                            <a:lumMod val="95000"/>
                            <a:lumOff val="5000"/>
                          </a:schemeClr>
                        </a:solidFill>
                        <a:effectLst/>
                        <a:latin typeface="+mn-lt"/>
                      </a:endParaRPr>
                    </a:p>
                  </a:txBody>
                  <a:tcPr marL="7620" marR="7620" marT="7620" marB="0"/>
                </a:tc>
                <a:tc>
                  <a:txBody>
                    <a:bodyPr/>
                    <a:lstStyle/>
                    <a:p>
                      <a:pPr algn="ctr" fontAlgn="ctr">
                        <a:buNone/>
                      </a:pPr>
                      <a:r>
                        <a:rPr lang="en-US" sz="2000" u="none" strike="noStrike" dirty="0">
                          <a:solidFill>
                            <a:schemeClr val="tx1">
                              <a:lumMod val="95000"/>
                              <a:lumOff val="5000"/>
                            </a:schemeClr>
                          </a:solidFill>
                          <a:effectLst/>
                          <a:latin typeface="+mn-lt"/>
                        </a:rPr>
                        <a:t>WATCH</a:t>
                      </a:r>
                      <a:endParaRPr lang="en-US" sz="2000" b="0" i="0" u="none" strike="noStrike" dirty="0">
                        <a:solidFill>
                          <a:schemeClr val="tx1">
                            <a:lumMod val="95000"/>
                            <a:lumOff val="5000"/>
                          </a:schemeClr>
                        </a:solidFill>
                        <a:effectLst/>
                        <a:latin typeface="+mn-lt"/>
                      </a:endParaRPr>
                    </a:p>
                  </a:txBody>
                  <a:tcPr marL="7620" marR="7620" marT="7620" marB="0"/>
                </a:tc>
                <a:tc>
                  <a:txBody>
                    <a:bodyPr/>
                    <a:lstStyle/>
                    <a:p>
                      <a:pPr algn="ctr" fontAlgn="ctr">
                        <a:buNone/>
                      </a:pPr>
                      <a:r>
                        <a:rPr lang="en-US" sz="2000" u="none" strike="noStrike" dirty="0">
                          <a:solidFill>
                            <a:schemeClr val="tx1">
                              <a:lumMod val="95000"/>
                              <a:lumOff val="5000"/>
                            </a:schemeClr>
                          </a:solidFill>
                          <a:effectLst/>
                          <a:latin typeface="+mn-lt"/>
                        </a:rPr>
                        <a:t>WATCH MINUS PAD</a:t>
                      </a:r>
                      <a:endParaRPr lang="en-US" sz="2000" b="0" i="0" u="none" strike="noStrike" dirty="0">
                        <a:solidFill>
                          <a:schemeClr val="tx1">
                            <a:lumMod val="95000"/>
                            <a:lumOff val="5000"/>
                          </a:schemeClr>
                        </a:solidFill>
                        <a:effectLst/>
                        <a:latin typeface="+mn-lt"/>
                      </a:endParaRPr>
                    </a:p>
                  </a:txBody>
                  <a:tcPr marL="7620" marR="7620" marT="7620" marB="0"/>
                </a:tc>
                <a:tc>
                  <a:txBody>
                    <a:bodyPr/>
                    <a:lstStyle/>
                    <a:p>
                      <a:pPr algn="ctr" fontAlgn="ctr">
                        <a:buNone/>
                      </a:pPr>
                      <a:r>
                        <a:rPr lang="en-US" sz="2000" u="none" strike="noStrike" dirty="0">
                          <a:solidFill>
                            <a:schemeClr val="tx1">
                              <a:lumMod val="95000"/>
                              <a:lumOff val="5000"/>
                            </a:schemeClr>
                          </a:solidFill>
                          <a:effectLst/>
                          <a:latin typeface="+mn-lt"/>
                        </a:rPr>
                        <a:t>HEAT ADJUSTMENT</a:t>
                      </a:r>
                    </a:p>
                    <a:p>
                      <a:pPr algn="ctr" fontAlgn="ctr">
                        <a:buNone/>
                      </a:pPr>
                      <a:r>
                        <a:rPr lang="en-US" sz="2000" b="0" i="0" u="none" strike="noStrike" dirty="0">
                          <a:solidFill>
                            <a:schemeClr val="tx1">
                              <a:lumMod val="95000"/>
                              <a:lumOff val="5000"/>
                            </a:schemeClr>
                          </a:solidFill>
                          <a:effectLst/>
                          <a:latin typeface="+mn-lt"/>
                        </a:rPr>
                        <a:t>(DELTA </a:t>
                      </a:r>
                      <a:r>
                        <a:rPr lang="en-US" sz="2500" b="1" i="0" u="none" strike="noStrike" cap="none" dirty="0">
                          <a:solidFill>
                            <a:srgbClr val="C00000"/>
                          </a:solidFill>
                          <a:effectLst/>
                          <a:latin typeface="+mn-lt"/>
                          <a:ea typeface="+mn-ea"/>
                          <a:cs typeface="+mn-cs"/>
                          <a:sym typeface="Arial"/>
                        </a:rPr>
                        <a:t>Δ</a:t>
                      </a:r>
                      <a:r>
                        <a:rPr lang="en-US" sz="2000" b="0" i="0" u="none" strike="noStrike" dirty="0">
                          <a:solidFill>
                            <a:schemeClr val="tx1">
                              <a:lumMod val="95000"/>
                              <a:lumOff val="5000"/>
                            </a:schemeClr>
                          </a:solidFill>
                          <a:effectLst/>
                          <a:latin typeface="+mn-lt"/>
                        </a:rPr>
                        <a:t>)</a:t>
                      </a:r>
                    </a:p>
                  </a:txBody>
                  <a:tcPr marL="7620" marR="7620" marT="7620" marB="0"/>
                </a:tc>
                <a:tc>
                  <a:txBody>
                    <a:bodyPr/>
                    <a:lstStyle/>
                    <a:p>
                      <a:pPr algn="ctr" fontAlgn="ctr">
                        <a:buNone/>
                      </a:pPr>
                      <a:r>
                        <a:rPr lang="en-US" sz="2000" u="none" strike="noStrike" dirty="0">
                          <a:solidFill>
                            <a:schemeClr val="tx1">
                              <a:lumMod val="95000"/>
                              <a:lumOff val="5000"/>
                            </a:schemeClr>
                          </a:solidFill>
                          <a:effectLst/>
                          <a:latin typeface="+mn-lt"/>
                        </a:rPr>
                        <a:t>OFFICIAL TIME</a:t>
                      </a:r>
                      <a:endParaRPr lang="en-US" sz="2000" b="0" i="0" u="none" strike="noStrike" dirty="0">
                        <a:solidFill>
                          <a:schemeClr val="tx1">
                            <a:lumMod val="95000"/>
                            <a:lumOff val="5000"/>
                          </a:schemeClr>
                        </a:solidFill>
                        <a:effectLst/>
                        <a:latin typeface="+mn-lt"/>
                      </a:endParaRPr>
                    </a:p>
                  </a:txBody>
                  <a:tcPr marL="7620" marR="7620" marT="7620" marB="0"/>
                </a:tc>
                <a:extLst>
                  <a:ext uri="{0D108BD9-81ED-4DB2-BD59-A6C34878D82A}">
                    <a16:rowId xmlns:a16="http://schemas.microsoft.com/office/drawing/2014/main" val="2825016507"/>
                  </a:ext>
                </a:extLst>
              </a:tr>
              <a:tr h="324022">
                <a:tc>
                  <a:txBody>
                    <a:bodyPr/>
                    <a:lstStyle/>
                    <a:p>
                      <a:pPr algn="ctr" fontAlgn="ctr">
                        <a:buNone/>
                      </a:pPr>
                      <a:r>
                        <a:rPr lang="en-US" sz="2000" u="none" strike="noStrike">
                          <a:solidFill>
                            <a:schemeClr val="tx1">
                              <a:lumMod val="95000"/>
                              <a:lumOff val="5000"/>
                            </a:schemeClr>
                          </a:solidFill>
                          <a:effectLst/>
                          <a:latin typeface="+mn-lt"/>
                        </a:rPr>
                        <a:t>1</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52.12</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55.14</a:t>
                      </a:r>
                      <a:endParaRPr lang="en-US" sz="2000" b="0" i="0" u="none" strike="noStrike" dirty="0">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3.02</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55.18</a:t>
                      </a:r>
                      <a:endParaRPr lang="en-US" sz="2000" b="0" i="0" u="none" strike="noStrike">
                        <a:solidFill>
                          <a:schemeClr val="tx1">
                            <a:lumMod val="95000"/>
                            <a:lumOff val="5000"/>
                          </a:schemeClr>
                        </a:solidFill>
                        <a:effectLst/>
                        <a:latin typeface="+mn-lt"/>
                      </a:endParaRPr>
                    </a:p>
                  </a:txBody>
                  <a:tcPr marL="7620" marR="7620" marT="7620" marB="0" anchor="ctr"/>
                </a:tc>
                <a:extLst>
                  <a:ext uri="{0D108BD9-81ED-4DB2-BD59-A6C34878D82A}">
                    <a16:rowId xmlns:a16="http://schemas.microsoft.com/office/drawing/2014/main" val="763553768"/>
                  </a:ext>
                </a:extLst>
              </a:tr>
              <a:tr h="324022">
                <a:tc>
                  <a:txBody>
                    <a:bodyPr/>
                    <a:lstStyle/>
                    <a:p>
                      <a:pPr algn="ctr" fontAlgn="ctr">
                        <a:buNone/>
                      </a:pPr>
                      <a:r>
                        <a:rPr lang="en-US" sz="2000" u="none" strike="noStrike">
                          <a:solidFill>
                            <a:schemeClr val="tx1">
                              <a:lumMod val="95000"/>
                              <a:lumOff val="5000"/>
                            </a:schemeClr>
                          </a:solidFill>
                          <a:effectLst/>
                          <a:latin typeface="+mn-lt"/>
                        </a:rPr>
                        <a:t>2</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51.56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54.61</a:t>
                      </a:r>
                      <a:endParaRPr lang="en-US" sz="2000" b="0" i="0" u="none" strike="noStrike" dirty="0">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3.05</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54.62</a:t>
                      </a:r>
                      <a:endParaRPr lang="en-US" sz="2000" b="0" i="0" u="none" strike="noStrike">
                        <a:solidFill>
                          <a:schemeClr val="tx1">
                            <a:lumMod val="95000"/>
                            <a:lumOff val="5000"/>
                          </a:schemeClr>
                        </a:solidFill>
                        <a:effectLst/>
                        <a:latin typeface="+mn-lt"/>
                      </a:endParaRPr>
                    </a:p>
                  </a:txBody>
                  <a:tcPr marL="7620" marR="7620" marT="7620" marB="0" anchor="ctr"/>
                </a:tc>
                <a:extLst>
                  <a:ext uri="{0D108BD9-81ED-4DB2-BD59-A6C34878D82A}">
                    <a16:rowId xmlns:a16="http://schemas.microsoft.com/office/drawing/2014/main" val="1374555033"/>
                  </a:ext>
                </a:extLst>
              </a:tr>
              <a:tr h="324022">
                <a:tc>
                  <a:txBody>
                    <a:bodyPr/>
                    <a:lstStyle/>
                    <a:p>
                      <a:pPr algn="ctr" fontAlgn="ctr">
                        <a:buNone/>
                      </a:pPr>
                      <a:r>
                        <a:rPr lang="en-US" sz="2000" u="none" strike="noStrike">
                          <a:solidFill>
                            <a:schemeClr val="tx1">
                              <a:lumMod val="95000"/>
                              <a:lumOff val="5000"/>
                            </a:schemeClr>
                          </a:solidFill>
                          <a:effectLst/>
                          <a:latin typeface="+mn-lt"/>
                        </a:rPr>
                        <a:t>3</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51.09</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54.18</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3.09</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54.15</a:t>
                      </a:r>
                      <a:endParaRPr lang="en-US" sz="2000" b="0" i="0" u="none" strike="noStrike">
                        <a:solidFill>
                          <a:schemeClr val="tx1">
                            <a:lumMod val="95000"/>
                            <a:lumOff val="5000"/>
                          </a:schemeClr>
                        </a:solidFill>
                        <a:effectLst/>
                        <a:latin typeface="+mn-lt"/>
                      </a:endParaRPr>
                    </a:p>
                  </a:txBody>
                  <a:tcPr marL="7620" marR="7620" marT="7620" marB="0" anchor="ctr"/>
                </a:tc>
                <a:extLst>
                  <a:ext uri="{0D108BD9-81ED-4DB2-BD59-A6C34878D82A}">
                    <a16:rowId xmlns:a16="http://schemas.microsoft.com/office/drawing/2014/main" val="2086065845"/>
                  </a:ext>
                </a:extLst>
              </a:tr>
              <a:tr h="324022">
                <a:tc>
                  <a:txBody>
                    <a:bodyPr/>
                    <a:lstStyle/>
                    <a:p>
                      <a:pPr algn="ctr" fontAlgn="ctr">
                        <a:buNone/>
                      </a:pPr>
                      <a:r>
                        <a:rPr lang="en-US" sz="2000" u="none" strike="noStrike">
                          <a:solidFill>
                            <a:schemeClr val="tx1">
                              <a:lumMod val="95000"/>
                              <a:lumOff val="5000"/>
                            </a:schemeClr>
                          </a:solidFill>
                          <a:effectLst/>
                          <a:latin typeface="+mn-lt"/>
                        </a:rPr>
                        <a:t>4</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50.12</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53.18</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3.06</a:t>
                      </a:r>
                      <a:endParaRPr lang="en-US" sz="2000" b="0" i="0" u="none" strike="noStrike" dirty="0">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53.18</a:t>
                      </a:r>
                      <a:endParaRPr lang="en-US" sz="2000" b="0" i="0" u="none" strike="noStrike">
                        <a:solidFill>
                          <a:schemeClr val="tx1">
                            <a:lumMod val="95000"/>
                            <a:lumOff val="5000"/>
                          </a:schemeClr>
                        </a:solidFill>
                        <a:effectLst/>
                        <a:latin typeface="+mn-lt"/>
                      </a:endParaRPr>
                    </a:p>
                  </a:txBody>
                  <a:tcPr marL="7620" marR="7620" marT="7620" marB="0" anchor="ctr"/>
                </a:tc>
                <a:extLst>
                  <a:ext uri="{0D108BD9-81ED-4DB2-BD59-A6C34878D82A}">
                    <a16:rowId xmlns:a16="http://schemas.microsoft.com/office/drawing/2014/main" val="3204059486"/>
                  </a:ext>
                </a:extLst>
              </a:tr>
              <a:tr h="324022">
                <a:tc>
                  <a:txBody>
                    <a:bodyPr/>
                    <a:lstStyle/>
                    <a:p>
                      <a:pPr algn="ctr" fontAlgn="ctr">
                        <a:buNone/>
                      </a:pPr>
                      <a:r>
                        <a:rPr lang="en-US" sz="2000" u="none" strike="noStrike">
                          <a:solidFill>
                            <a:schemeClr val="tx1">
                              <a:lumMod val="95000"/>
                              <a:lumOff val="5000"/>
                            </a:schemeClr>
                          </a:solidFill>
                          <a:effectLst/>
                          <a:latin typeface="+mn-lt"/>
                        </a:rPr>
                        <a:t>5</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49.78</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52.90</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3.12</a:t>
                      </a:r>
                      <a:endParaRPr lang="en-US" sz="2000" b="0" i="0" u="none" strike="noStrike" dirty="0">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+3.06</a:t>
                      </a:r>
                      <a:endParaRPr lang="en-US" sz="2000" b="0" i="0" u="none" strike="noStrike" dirty="0">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52.84</a:t>
                      </a:r>
                      <a:endParaRPr lang="en-US" sz="2000" b="0" i="0" u="none" strike="noStrike">
                        <a:solidFill>
                          <a:schemeClr val="tx1">
                            <a:lumMod val="95000"/>
                            <a:lumOff val="5000"/>
                          </a:schemeClr>
                        </a:solidFill>
                        <a:effectLst/>
                        <a:latin typeface="+mn-lt"/>
                      </a:endParaRPr>
                    </a:p>
                  </a:txBody>
                  <a:tcPr marL="7620" marR="7620" marT="7620" marB="0" anchor="ctr"/>
                </a:tc>
                <a:extLst>
                  <a:ext uri="{0D108BD9-81ED-4DB2-BD59-A6C34878D82A}">
                    <a16:rowId xmlns:a16="http://schemas.microsoft.com/office/drawing/2014/main" val="704196242"/>
                  </a:ext>
                </a:extLst>
              </a:tr>
              <a:tr h="324022">
                <a:tc>
                  <a:txBody>
                    <a:bodyPr/>
                    <a:lstStyle/>
                    <a:p>
                      <a:pPr algn="ctr" fontAlgn="ctr">
                        <a:buNone/>
                      </a:pPr>
                      <a:r>
                        <a:rPr lang="en-US" sz="2000" u="none" strike="noStrike">
                          <a:solidFill>
                            <a:schemeClr val="tx1">
                              <a:lumMod val="95000"/>
                              <a:lumOff val="5000"/>
                            </a:schemeClr>
                          </a:solidFill>
                          <a:effectLst/>
                          <a:latin typeface="+mn-lt"/>
                        </a:rPr>
                        <a:t>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49.06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52.06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3.00</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+3.06</a:t>
                      </a:r>
                      <a:endParaRPr lang="en-US" sz="2000" b="0" i="0" u="none" strike="noStrike" dirty="0">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52.12</a:t>
                      </a:r>
                      <a:endParaRPr lang="en-US" sz="2000" b="0" i="0" u="none" strike="noStrike">
                        <a:solidFill>
                          <a:schemeClr val="tx1">
                            <a:lumMod val="95000"/>
                            <a:lumOff val="5000"/>
                          </a:schemeClr>
                        </a:solidFill>
                        <a:effectLst/>
                        <a:latin typeface="+mn-lt"/>
                      </a:endParaRPr>
                    </a:p>
                  </a:txBody>
                  <a:tcPr marL="7620" marR="7620" marT="7620" marB="0" anchor="ctr"/>
                </a:tc>
                <a:extLst>
                  <a:ext uri="{0D108BD9-81ED-4DB2-BD59-A6C34878D82A}">
                    <a16:rowId xmlns:a16="http://schemas.microsoft.com/office/drawing/2014/main" val="3835541864"/>
                  </a:ext>
                </a:extLst>
              </a:tr>
              <a:tr h="324022">
                <a:tc>
                  <a:txBody>
                    <a:bodyPr/>
                    <a:lstStyle/>
                    <a:p>
                      <a:pPr algn="ctr" fontAlgn="ctr">
                        <a:buNone/>
                      </a:pPr>
                      <a:r>
                        <a:rPr lang="en-US" sz="2000" u="none" strike="noStrike">
                          <a:solidFill>
                            <a:schemeClr val="tx1">
                              <a:lumMod val="95000"/>
                              <a:lumOff val="5000"/>
                            </a:schemeClr>
                          </a:solidFill>
                          <a:effectLst/>
                          <a:latin typeface="+mn-lt"/>
                        </a:rPr>
                        <a:t>7</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52.21</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55.30</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3.09</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+3.06</a:t>
                      </a:r>
                      <a:endParaRPr lang="en-US" sz="2000" b="0" i="0" u="none" strike="noStrike" dirty="0">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55.27</a:t>
                      </a:r>
                      <a:endParaRPr lang="en-US" sz="2000" b="0" i="0" u="none" strike="noStrike" dirty="0">
                        <a:solidFill>
                          <a:schemeClr val="tx1">
                            <a:lumMod val="95000"/>
                            <a:lumOff val="5000"/>
                          </a:schemeClr>
                        </a:solidFill>
                        <a:effectLst/>
                        <a:latin typeface="+mn-lt"/>
                      </a:endParaRPr>
                    </a:p>
                  </a:txBody>
                  <a:tcPr marL="7620" marR="7620" marT="7620" marB="0" anchor="ctr"/>
                </a:tc>
                <a:extLst>
                  <a:ext uri="{0D108BD9-81ED-4DB2-BD59-A6C34878D82A}">
                    <a16:rowId xmlns:a16="http://schemas.microsoft.com/office/drawing/2014/main" val="852275369"/>
                  </a:ext>
                </a:extLst>
              </a:tr>
              <a:tr h="324022">
                <a:tc>
                  <a:txBody>
                    <a:bodyPr/>
                    <a:lstStyle/>
                    <a:p>
                      <a:pPr algn="ctr" fontAlgn="ctr">
                        <a:buNone/>
                      </a:pPr>
                      <a:r>
                        <a:rPr lang="en-US" sz="2000" u="none" strike="noStrike">
                          <a:solidFill>
                            <a:schemeClr val="tx1">
                              <a:lumMod val="95000"/>
                              <a:lumOff val="5000"/>
                            </a:schemeClr>
                          </a:solidFill>
                          <a:effectLst/>
                          <a:latin typeface="+mn-lt"/>
                        </a:rPr>
                        <a:t>8</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52.92</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55.99</a:t>
                      </a:r>
                      <a:endParaRPr lang="en-US" sz="2000" b="0" i="0" u="none" strike="noStrike" dirty="0">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3.07</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a:solidFill>
                            <a:schemeClr val="tx1">
                              <a:lumMod val="95000"/>
                              <a:lumOff val="5000"/>
                            </a:schemeClr>
                          </a:solidFill>
                          <a:effectLst/>
                          <a:latin typeface="+mn-lt"/>
                        </a:rPr>
                        <a:t>+3.06</a:t>
                      </a:r>
                      <a:endParaRPr lang="en-US" sz="2000" b="0" i="0" u="none" strike="noStrike">
                        <a:solidFill>
                          <a:schemeClr val="tx1">
                            <a:lumMod val="95000"/>
                            <a:lumOff val="5000"/>
                          </a:schemeClr>
                        </a:solidFill>
                        <a:effectLst/>
                        <a:latin typeface="+mn-lt"/>
                      </a:endParaRPr>
                    </a:p>
                  </a:txBody>
                  <a:tcPr marL="7620" marR="7620" marT="7620" marB="0" anchor="ctr"/>
                </a:tc>
                <a:tc>
                  <a:txBody>
                    <a:bodyPr/>
                    <a:lstStyle/>
                    <a:p>
                      <a:pPr algn="ctr" fontAlgn="ctr">
                        <a:buNone/>
                      </a:pPr>
                      <a:r>
                        <a:rPr lang="en-US" sz="2000" u="none" strike="noStrike" dirty="0">
                          <a:solidFill>
                            <a:schemeClr val="tx1">
                              <a:lumMod val="95000"/>
                              <a:lumOff val="5000"/>
                            </a:schemeClr>
                          </a:solidFill>
                          <a:effectLst/>
                          <a:latin typeface="+mn-lt"/>
                        </a:rPr>
                        <a:t>55.98</a:t>
                      </a:r>
                      <a:endParaRPr lang="en-US" sz="2000" b="0" i="0" u="none" strike="noStrike" dirty="0">
                        <a:solidFill>
                          <a:schemeClr val="tx1">
                            <a:lumMod val="95000"/>
                            <a:lumOff val="5000"/>
                          </a:schemeClr>
                        </a:solidFill>
                        <a:effectLst/>
                        <a:latin typeface="+mn-lt"/>
                      </a:endParaRPr>
                    </a:p>
                  </a:txBody>
                  <a:tcPr marL="7620" marR="7620" marT="7620" marB="0" anchor="ctr"/>
                </a:tc>
                <a:extLst>
                  <a:ext uri="{0D108BD9-81ED-4DB2-BD59-A6C34878D82A}">
                    <a16:rowId xmlns:a16="http://schemas.microsoft.com/office/drawing/2014/main" val="315142033"/>
                  </a:ext>
                </a:extLst>
              </a:tr>
              <a:tr h="324022">
                <a:tc>
                  <a:txBody>
                    <a:bodyPr/>
                    <a:lstStyle/>
                    <a:p>
                      <a:pPr algn="ctr" fontAlgn="ctr">
                        <a:buNone/>
                      </a:pPr>
                      <a:endParaRPr lang="en-US" sz="2000" b="0" i="0" u="none" strike="noStrike">
                        <a:solidFill>
                          <a:schemeClr val="tx1">
                            <a:lumMod val="65000"/>
                            <a:lumOff val="35000"/>
                          </a:schemeClr>
                        </a:solidFill>
                        <a:effectLst/>
                        <a:latin typeface="+mn-lt"/>
                      </a:endParaRPr>
                    </a:p>
                  </a:txBody>
                  <a:tcPr marL="7620" marR="7620" marT="7620" marB="0" anchor="ctr"/>
                </a:tc>
                <a:tc>
                  <a:txBody>
                    <a:bodyPr/>
                    <a:lstStyle/>
                    <a:p>
                      <a:pPr algn="ctr" fontAlgn="ctr">
                        <a:buNone/>
                      </a:pPr>
                      <a:endParaRPr lang="en-US" sz="2000" b="0" i="0" u="none" strike="noStrike">
                        <a:solidFill>
                          <a:schemeClr val="tx1">
                            <a:lumMod val="65000"/>
                            <a:lumOff val="35000"/>
                          </a:schemeClr>
                        </a:solidFill>
                        <a:effectLst/>
                        <a:latin typeface="+mn-lt"/>
                      </a:endParaRPr>
                    </a:p>
                  </a:txBody>
                  <a:tcPr marL="7620" marR="7620" marT="7620" marB="0" anchor="ctr"/>
                </a:tc>
                <a:tc>
                  <a:txBody>
                    <a:bodyPr/>
                    <a:lstStyle/>
                    <a:p>
                      <a:pPr algn="ctr" fontAlgn="ctr">
                        <a:buNone/>
                      </a:pPr>
                      <a:endParaRPr lang="en-US" sz="2000" b="0" i="0" u="none" strike="noStrike" dirty="0">
                        <a:solidFill>
                          <a:schemeClr val="tx1">
                            <a:lumMod val="65000"/>
                            <a:lumOff val="35000"/>
                          </a:schemeClr>
                        </a:solidFill>
                        <a:effectLst/>
                        <a:latin typeface="+mn-lt"/>
                      </a:endParaRPr>
                    </a:p>
                  </a:txBody>
                  <a:tcPr marL="7620" marR="7620" marT="7620" marB="0" anchor="ctr"/>
                </a:tc>
                <a:tc>
                  <a:txBody>
                    <a:bodyPr/>
                    <a:lstStyle/>
                    <a:p>
                      <a:pPr algn="ctr" fontAlgn="ctr">
                        <a:buNone/>
                      </a:pPr>
                      <a:r>
                        <a:rPr lang="en-US" sz="2000" b="1" u="none" strike="noStrike" dirty="0">
                          <a:solidFill>
                            <a:srgbClr val="000066"/>
                          </a:solidFill>
                          <a:effectLst/>
                          <a:latin typeface="+mn-lt"/>
                        </a:rPr>
                        <a:t>24.50</a:t>
                      </a:r>
                      <a:endParaRPr lang="en-US" sz="2000" b="1" i="0" u="none" strike="noStrike" dirty="0">
                        <a:solidFill>
                          <a:srgbClr val="000066"/>
                        </a:solidFill>
                        <a:effectLst/>
                        <a:latin typeface="+mn-lt"/>
                      </a:endParaRPr>
                    </a:p>
                  </a:txBody>
                  <a:tcPr marL="7620" marR="7620" marT="7620" marB="0" anchor="ctr"/>
                </a:tc>
                <a:tc>
                  <a:txBody>
                    <a:bodyPr/>
                    <a:lstStyle/>
                    <a:p>
                      <a:pPr algn="ctr" fontAlgn="ctr">
                        <a:buNone/>
                      </a:pPr>
                      <a:endParaRPr lang="en-US" sz="2000" b="0" i="0" u="none" strike="noStrike">
                        <a:solidFill>
                          <a:schemeClr val="tx1">
                            <a:lumMod val="65000"/>
                            <a:lumOff val="35000"/>
                          </a:schemeClr>
                        </a:solidFill>
                        <a:effectLst/>
                        <a:latin typeface="+mn-lt"/>
                      </a:endParaRPr>
                    </a:p>
                  </a:txBody>
                  <a:tcPr marL="7620" marR="7620" marT="7620" marB="0" anchor="ctr"/>
                </a:tc>
                <a:tc>
                  <a:txBody>
                    <a:bodyPr/>
                    <a:lstStyle/>
                    <a:p>
                      <a:pPr algn="ctr" fontAlgn="ctr">
                        <a:buNone/>
                      </a:pPr>
                      <a:endParaRPr lang="en-US" sz="2000" b="0" i="0" u="none" strike="noStrike" dirty="0">
                        <a:solidFill>
                          <a:schemeClr val="tx1">
                            <a:lumMod val="65000"/>
                            <a:lumOff val="35000"/>
                          </a:schemeClr>
                        </a:solidFill>
                        <a:effectLst/>
                        <a:latin typeface="+mn-lt"/>
                      </a:endParaRPr>
                    </a:p>
                  </a:txBody>
                  <a:tcPr marL="7620" marR="7620" marT="7620" marB="0" anchor="ctr"/>
                </a:tc>
                <a:extLst>
                  <a:ext uri="{0D108BD9-81ED-4DB2-BD59-A6C34878D82A}">
                    <a16:rowId xmlns:a16="http://schemas.microsoft.com/office/drawing/2014/main" val="2417397510"/>
                  </a:ext>
                </a:extLst>
              </a:tr>
            </a:tbl>
          </a:graphicData>
        </a:graphic>
      </p:graphicFrame>
    </p:spTree>
    <p:extLst>
      <p:ext uri="{BB962C8B-B14F-4D97-AF65-F5344CB8AC3E}">
        <p14:creationId xmlns:p14="http://schemas.microsoft.com/office/powerpoint/2010/main" val="303906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7B9DF-1C1A-7344-8019-352FF830C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78627-EC3D-2CFD-F3CC-A45D76551DB6}"/>
              </a:ext>
            </a:extLst>
          </p:cNvPr>
          <p:cNvSpPr>
            <a:spLocks noGrp="1"/>
          </p:cNvSpPr>
          <p:nvPr>
            <p:ph type="title"/>
          </p:nvPr>
        </p:nvSpPr>
        <p:spPr/>
        <p:txBody>
          <a:bodyPr>
            <a:noAutofit/>
          </a:bodyPr>
          <a:lstStyle/>
          <a:p>
            <a:r>
              <a:rPr lang="en-US" sz="4000" b="1" dirty="0">
                <a:solidFill>
                  <a:srgbClr val="000066"/>
                </a:solidFill>
              </a:rPr>
              <a:t>EXERCISE: Delta</a:t>
            </a:r>
          </a:p>
        </p:txBody>
      </p:sp>
      <p:graphicFrame>
        <p:nvGraphicFramePr>
          <p:cNvPr id="13" name="Table 12">
            <a:extLst>
              <a:ext uri="{FF2B5EF4-FFF2-40B4-BE49-F238E27FC236}">
                <a16:creationId xmlns:a16="http://schemas.microsoft.com/office/drawing/2014/main" id="{02A56353-DAB2-6243-48C6-88A221DFAC95}"/>
              </a:ext>
            </a:extLst>
          </p:cNvPr>
          <p:cNvGraphicFramePr>
            <a:graphicFrameLocks noGrp="1"/>
          </p:cNvGraphicFramePr>
          <p:nvPr>
            <p:extLst>
              <p:ext uri="{D42A27DB-BD31-4B8C-83A1-F6EECF244321}">
                <p14:modId xmlns:p14="http://schemas.microsoft.com/office/powerpoint/2010/main" val="531502150"/>
              </p:ext>
            </p:extLst>
          </p:nvPr>
        </p:nvGraphicFramePr>
        <p:xfrm>
          <a:off x="937260" y="1458686"/>
          <a:ext cx="10317480" cy="4977504"/>
        </p:xfrm>
        <a:graphic>
          <a:graphicData uri="http://schemas.openxmlformats.org/drawingml/2006/table">
            <a:tbl>
              <a:tblPr>
                <a:tableStyleId>{5C22544A-7EE6-4342-B048-85BDC9FD1C3A}</a:tableStyleId>
              </a:tblPr>
              <a:tblGrid>
                <a:gridCol w="1719580">
                  <a:extLst>
                    <a:ext uri="{9D8B030D-6E8A-4147-A177-3AD203B41FA5}">
                      <a16:colId xmlns:a16="http://schemas.microsoft.com/office/drawing/2014/main" val="2416793925"/>
                    </a:ext>
                  </a:extLst>
                </a:gridCol>
                <a:gridCol w="1719580">
                  <a:extLst>
                    <a:ext uri="{9D8B030D-6E8A-4147-A177-3AD203B41FA5}">
                      <a16:colId xmlns:a16="http://schemas.microsoft.com/office/drawing/2014/main" val="2098406573"/>
                    </a:ext>
                  </a:extLst>
                </a:gridCol>
                <a:gridCol w="1719580">
                  <a:extLst>
                    <a:ext uri="{9D8B030D-6E8A-4147-A177-3AD203B41FA5}">
                      <a16:colId xmlns:a16="http://schemas.microsoft.com/office/drawing/2014/main" val="3079639060"/>
                    </a:ext>
                  </a:extLst>
                </a:gridCol>
                <a:gridCol w="1719580">
                  <a:extLst>
                    <a:ext uri="{9D8B030D-6E8A-4147-A177-3AD203B41FA5}">
                      <a16:colId xmlns:a16="http://schemas.microsoft.com/office/drawing/2014/main" val="1192393082"/>
                    </a:ext>
                  </a:extLst>
                </a:gridCol>
                <a:gridCol w="1719580">
                  <a:extLst>
                    <a:ext uri="{9D8B030D-6E8A-4147-A177-3AD203B41FA5}">
                      <a16:colId xmlns:a16="http://schemas.microsoft.com/office/drawing/2014/main" val="819738756"/>
                    </a:ext>
                  </a:extLst>
                </a:gridCol>
                <a:gridCol w="1719580">
                  <a:extLst>
                    <a:ext uri="{9D8B030D-6E8A-4147-A177-3AD203B41FA5}">
                      <a16:colId xmlns:a16="http://schemas.microsoft.com/office/drawing/2014/main" val="1679451490"/>
                    </a:ext>
                  </a:extLst>
                </a:gridCol>
              </a:tblGrid>
              <a:tr h="953180">
                <a:tc rowSpan="2">
                  <a:txBody>
                    <a:bodyPr/>
                    <a:lstStyle/>
                    <a:p>
                      <a:pPr algn="ctr" fontAlgn="ctr">
                        <a:buNone/>
                      </a:pPr>
                      <a:r>
                        <a:rPr lang="en-US" sz="1800" b="1" u="none" strike="noStrike" dirty="0">
                          <a:effectLst/>
                        </a:rPr>
                        <a:t>LANE</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dirty="0">
                          <a:effectLst/>
                        </a:rPr>
                        <a:t>PAD</a:t>
                      </a:r>
                    </a:p>
                    <a:p>
                      <a:pPr algn="ctr" fontAlgn="ctr">
                        <a:buNone/>
                      </a:pPr>
                      <a:r>
                        <a:rPr lang="en-US" sz="1800" b="1" u="none" strike="noStrike" dirty="0">
                          <a:effectLst/>
                        </a:rPr>
                        <a:t>TIME</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dirty="0">
                          <a:effectLst/>
                        </a:rPr>
                        <a:t>WATCH</a:t>
                      </a:r>
                    </a:p>
                    <a:p>
                      <a:pPr algn="ctr" fontAlgn="ctr">
                        <a:buNone/>
                      </a:pPr>
                      <a:r>
                        <a:rPr lang="en-US" sz="1800" b="1" u="none" strike="noStrike" dirty="0">
                          <a:effectLst/>
                        </a:rPr>
                        <a:t>TIME</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dirty="0">
                          <a:effectLst/>
                        </a:rPr>
                        <a:t>DIFFERENCE</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dirty="0">
                          <a:effectLst/>
                        </a:rPr>
                        <a:t>TIME ADJUSTMENT WORK AREA</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rowSpan="2">
                  <a:txBody>
                    <a:bodyPr/>
                    <a:lstStyle/>
                    <a:p>
                      <a:pPr algn="ctr" fontAlgn="ctr">
                        <a:buNone/>
                      </a:pPr>
                      <a:r>
                        <a:rPr lang="en-US" sz="1800" b="1" u="none" strike="noStrike" dirty="0">
                          <a:effectLst/>
                        </a:rPr>
                        <a:t>ADJUSTED</a:t>
                      </a:r>
                    </a:p>
                    <a:p>
                      <a:pPr algn="ctr" fontAlgn="ctr">
                        <a:buNone/>
                      </a:pPr>
                      <a:r>
                        <a:rPr lang="en-US" sz="1800" b="1" u="none" strike="noStrike" dirty="0">
                          <a:effectLst/>
                        </a:rPr>
                        <a:t>TIME</a:t>
                      </a:r>
                    </a:p>
                    <a:p>
                      <a:pPr algn="ctr" fontAlgn="ctr">
                        <a:buNone/>
                      </a:pPr>
                      <a:r>
                        <a:rPr lang="en-US" sz="1800" b="0" i="0" u="none" strike="noStrike" dirty="0">
                          <a:solidFill>
                            <a:srgbClr val="000000"/>
                          </a:solidFill>
                          <a:effectLst/>
                          <a:latin typeface="Calibri" panose="020F0502020204030204" pitchFamily="34" charset="0"/>
                        </a:rPr>
                        <a:t>(Official Time)</a:t>
                      </a: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41046511"/>
                  </a:ext>
                </a:extLst>
              </a:tr>
              <a:tr h="331541">
                <a:tc vMerge="1">
                  <a:txBody>
                    <a:bodyPr/>
                    <a:lstStyle/>
                    <a:p>
                      <a:endParaRPr lang="en-US"/>
                    </a:p>
                  </a:txBody>
                  <a:tcPr/>
                </a:tc>
                <a:tc>
                  <a:txBody>
                    <a:bodyPr/>
                    <a:lstStyle/>
                    <a:p>
                      <a:pPr algn="ctr" fontAlgn="ctr">
                        <a:buNone/>
                      </a:pPr>
                      <a:r>
                        <a:rPr lang="en-US" sz="1600" u="none" strike="noStrike">
                          <a:solidFill>
                            <a:schemeClr val="tx2">
                              <a:lumMod val="75000"/>
                            </a:schemeClr>
                          </a:solidFill>
                          <a:effectLst/>
                        </a:rPr>
                        <a:t>(TP)</a:t>
                      </a:r>
                      <a:endParaRPr lang="en-US" sz="1600" b="0" i="0" u="none" strike="noStrike">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solidFill>
                            <a:schemeClr val="tx2">
                              <a:lumMod val="75000"/>
                            </a:schemeClr>
                          </a:solidFill>
                          <a:effectLst/>
                        </a:rPr>
                        <a:t>(Tw)</a:t>
                      </a:r>
                      <a:endParaRPr lang="en-US" sz="1600" b="0" i="0" u="none" strike="noStrike">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solidFill>
                            <a:schemeClr val="tx2">
                              <a:lumMod val="75000"/>
                            </a:schemeClr>
                          </a:solidFill>
                          <a:effectLst/>
                        </a:rPr>
                        <a:t>(Δ = Tw - TP )</a:t>
                      </a:r>
                      <a:endParaRPr lang="en-US" sz="1600" b="0" i="0" u="none" strike="noStrike">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solidFill>
                            <a:schemeClr val="tx2">
                              <a:lumMod val="75000"/>
                            </a:schemeClr>
                          </a:solidFill>
                          <a:effectLst/>
                        </a:rPr>
                        <a:t>(TP + </a:t>
                      </a:r>
                      <a:r>
                        <a:rPr lang="en-US" sz="1600" u="none" strike="noStrike" dirty="0" err="1">
                          <a:solidFill>
                            <a:schemeClr val="tx2">
                              <a:lumMod val="75000"/>
                            </a:schemeClr>
                          </a:solidFill>
                          <a:effectLst/>
                        </a:rPr>
                        <a:t>Δa</a:t>
                      </a:r>
                      <a:r>
                        <a:rPr lang="en-US" sz="1600" u="none" strike="noStrike" dirty="0">
                          <a:solidFill>
                            <a:schemeClr val="tx2">
                              <a:lumMod val="75000"/>
                            </a:schemeClr>
                          </a:solidFill>
                          <a:effectLst/>
                        </a:rPr>
                        <a:t>)</a:t>
                      </a:r>
                      <a:endParaRPr lang="en-US" sz="1600" b="0" i="0" u="none" strike="noStrike" dirty="0">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465381353"/>
                  </a:ext>
                </a:extLst>
              </a:tr>
              <a:tr h="345355">
                <a:tc>
                  <a:txBody>
                    <a:bodyPr/>
                    <a:lstStyle/>
                    <a:p>
                      <a:pPr algn="ctr" fontAlgn="ctr">
                        <a:buNone/>
                      </a:pPr>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02:10.29</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02:12.70</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09231154"/>
                  </a:ext>
                </a:extLst>
              </a:tr>
              <a:tr h="345355">
                <a:tc>
                  <a:txBody>
                    <a:bodyPr/>
                    <a:lstStyle/>
                    <a:p>
                      <a:pPr algn="ctr" fontAlgn="ctr">
                        <a:buNone/>
                      </a:pPr>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02:06.07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02:08.48</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129934177"/>
                  </a:ext>
                </a:extLst>
              </a:tr>
              <a:tr h="345355">
                <a:tc>
                  <a:txBody>
                    <a:bodyPr/>
                    <a:lstStyle/>
                    <a:p>
                      <a:pPr algn="ctr" fontAlgn="ctr">
                        <a:buNone/>
                      </a:pP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02:06.64</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02:09.02</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31032465"/>
                  </a:ext>
                </a:extLst>
              </a:tr>
              <a:tr h="345355">
                <a:tc>
                  <a:txBody>
                    <a:bodyPr/>
                    <a:lstStyle/>
                    <a:p>
                      <a:pPr algn="ctr" fontAlgn="ctr">
                        <a:buNone/>
                      </a:pPr>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02:07.07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02:09.47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23739444"/>
                  </a:ext>
                </a:extLst>
              </a:tr>
              <a:tr h="345355">
                <a:tc>
                  <a:txBody>
                    <a:bodyPr/>
                    <a:lstStyle/>
                    <a:p>
                      <a:pPr algn="ctr" fontAlgn="ctr">
                        <a:buNone/>
                      </a:pP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02:08.06</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02:08.10</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00295146"/>
                  </a:ext>
                </a:extLst>
              </a:tr>
              <a:tr h="345355">
                <a:tc>
                  <a:txBody>
                    <a:bodyPr/>
                    <a:lstStyle/>
                    <a:p>
                      <a:pPr algn="ctr" fontAlgn="ctr">
                        <a:buNone/>
                      </a:pP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02:07.60</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02:09.91</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49763879"/>
                  </a:ext>
                </a:extLst>
              </a:tr>
              <a:tr h="345355">
                <a:tc>
                  <a:txBody>
                    <a:bodyPr/>
                    <a:lstStyle/>
                    <a:p>
                      <a:pPr algn="ctr" fontAlgn="ctr">
                        <a:buNone/>
                      </a:pP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02:12.34</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02:14.69</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66478308"/>
                  </a:ext>
                </a:extLst>
              </a:tr>
              <a:tr h="345355">
                <a:tc>
                  <a:txBody>
                    <a:bodyPr/>
                    <a:lstStyle/>
                    <a:p>
                      <a:pPr algn="ctr" fontAlgn="ctr">
                        <a:buNone/>
                      </a:pPr>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02:12.92</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02:15.26</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95683761"/>
                  </a:ext>
                </a:extLst>
              </a:tr>
              <a:tr h="147793">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3175" cap="flat" cmpd="sng" algn="ctr">
                      <a:solidFill>
                        <a:schemeClr val="bg2"/>
                      </a:solidFill>
                      <a:prstDash val="solid"/>
                      <a:round/>
                      <a:headEnd type="none" w="med" len="med"/>
                      <a:tailEnd type="none" w="med" len="med"/>
                    </a:lnT>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719483"/>
                  </a:ext>
                </a:extLst>
              </a:tr>
              <a:tr h="345355">
                <a:tc>
                  <a:txBody>
                    <a:bodyPr/>
                    <a:lstStyle/>
                    <a:p>
                      <a:pPr algn="ctr" fontAlgn="ctr">
                        <a:buNone/>
                      </a:pPr>
                      <a:endParaRPr lang="en-US" sz="18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ctr">
                        <a:buNone/>
                      </a:pPr>
                      <a:r>
                        <a:rPr lang="en-US" sz="1800" u="none" strike="noStrike" dirty="0">
                          <a:effectLst/>
                        </a:rPr>
                        <a:t>ΣΔ = Sum of Δ (valid ones only)</a:t>
                      </a:r>
                      <a:endParaRPr lang="en-US" sz="1800" b="0" i="0" u="none" strike="noStrike" dirty="0">
                        <a:solidFill>
                          <a:srgbClr val="000000"/>
                        </a:solidFill>
                        <a:effectLst/>
                        <a:latin typeface="Calibri" panose="020F0502020204030204" pitchFamily="34" charset="0"/>
                      </a:endParaRPr>
                    </a:p>
                  </a:txBody>
                  <a:tcPr marL="7620" marR="2743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buNone/>
                      </a:pP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marL="7620" marR="7620" marT="762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US" sz="18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085911"/>
                  </a:ext>
                </a:extLst>
              </a:tr>
              <a:tr h="91440">
                <a:tc>
                  <a:txBody>
                    <a:bodyPr/>
                    <a:lstStyle/>
                    <a:p>
                      <a:pPr algn="ctr" fontAlgn="ctr">
                        <a:buNone/>
                      </a:pPr>
                      <a:endParaRPr lang="en-US" sz="200" b="0" i="0" u="none" strike="noStrike">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ctr">
                        <a:buNone/>
                      </a:pPr>
                      <a:endParaRPr lang="en-US" sz="200" b="0" i="0" u="none" strike="noStrike" dirty="0">
                        <a:solidFill>
                          <a:srgbClr val="000000"/>
                        </a:solidFill>
                        <a:effectLst/>
                        <a:latin typeface="Calibri" panose="020F0502020204030204" pitchFamily="34" charset="0"/>
                      </a:endParaRPr>
                    </a:p>
                  </a:txBody>
                  <a:tcPr marL="7620" marR="2743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endParaRPr lang="en-US" sz="200" b="0" i="0" u="none" strike="noStrike" dirty="0">
                        <a:solidFill>
                          <a:srgbClr val="000000"/>
                        </a:solidFill>
                        <a:effectLst/>
                        <a:latin typeface="Aptos Narrow" panose="020B0004020202020204" pitchFamily="34" charset="0"/>
                      </a:endParaRPr>
                    </a:p>
                  </a:txBody>
                  <a:tcPr marL="7620" marR="7620" marT="762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366550"/>
                  </a:ext>
                </a:extLst>
              </a:tr>
              <a:tr h="345355">
                <a:tc>
                  <a:txBody>
                    <a:bodyPr/>
                    <a:lstStyle/>
                    <a:p>
                      <a:pPr algn="ctr" fontAlgn="ctr">
                        <a:buNone/>
                      </a:pPr>
                      <a:endParaRPr lang="en-US" sz="18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ctr">
                        <a:buNone/>
                      </a:pPr>
                      <a:r>
                        <a:rPr lang="en-US" sz="1800" u="none" strike="noStrike" dirty="0" err="1">
                          <a:effectLst/>
                        </a:rPr>
                        <a:t>Δa</a:t>
                      </a:r>
                      <a:r>
                        <a:rPr lang="en-US" sz="1800" u="none" strike="noStrike" dirty="0">
                          <a:effectLst/>
                        </a:rPr>
                        <a:t> =  Average of ΣΔ</a:t>
                      </a:r>
                      <a:endParaRPr lang="en-US" sz="1800" b="0" i="0" u="none" strike="noStrike" dirty="0">
                        <a:solidFill>
                          <a:srgbClr val="000000"/>
                        </a:solidFill>
                        <a:effectLst/>
                        <a:latin typeface="Calibri" panose="020F0502020204030204" pitchFamily="34" charset="0"/>
                      </a:endParaRPr>
                    </a:p>
                  </a:txBody>
                  <a:tcPr marL="7620" marR="2743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buNone/>
                      </a:pP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fontAlgn="ctr">
                        <a:buNone/>
                      </a:pPr>
                      <a:endParaRPr lang="en-US" sz="18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marL="7620" marR="7620" marT="762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60592"/>
                  </a:ext>
                </a:extLst>
              </a:tr>
            </a:tbl>
          </a:graphicData>
        </a:graphic>
      </p:graphicFrame>
    </p:spTree>
    <p:extLst>
      <p:ext uri="{BB962C8B-B14F-4D97-AF65-F5344CB8AC3E}">
        <p14:creationId xmlns:p14="http://schemas.microsoft.com/office/powerpoint/2010/main" val="2447509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2C0A4-44CA-69DE-21B9-429A476A0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E25C3-70DA-B418-C47B-AB3AE75FD197}"/>
              </a:ext>
            </a:extLst>
          </p:cNvPr>
          <p:cNvSpPr>
            <a:spLocks noGrp="1"/>
          </p:cNvSpPr>
          <p:nvPr>
            <p:ph type="title"/>
          </p:nvPr>
        </p:nvSpPr>
        <p:spPr/>
        <p:txBody>
          <a:bodyPr>
            <a:noAutofit/>
          </a:bodyPr>
          <a:lstStyle/>
          <a:p>
            <a:r>
              <a:rPr lang="en-US" sz="4000" b="1" dirty="0">
                <a:solidFill>
                  <a:srgbClr val="000066"/>
                </a:solidFill>
              </a:rPr>
              <a:t>SOLUTION: Delta</a:t>
            </a:r>
          </a:p>
        </p:txBody>
      </p:sp>
      <p:graphicFrame>
        <p:nvGraphicFramePr>
          <p:cNvPr id="13" name="Table 12">
            <a:extLst>
              <a:ext uri="{FF2B5EF4-FFF2-40B4-BE49-F238E27FC236}">
                <a16:creationId xmlns:a16="http://schemas.microsoft.com/office/drawing/2014/main" id="{D86B0F97-F46A-D559-31EE-1C506129A27A}"/>
              </a:ext>
            </a:extLst>
          </p:cNvPr>
          <p:cNvGraphicFramePr>
            <a:graphicFrameLocks noGrp="1"/>
          </p:cNvGraphicFramePr>
          <p:nvPr/>
        </p:nvGraphicFramePr>
        <p:xfrm>
          <a:off x="937260" y="1458686"/>
          <a:ext cx="10317480" cy="4977504"/>
        </p:xfrm>
        <a:graphic>
          <a:graphicData uri="http://schemas.openxmlformats.org/drawingml/2006/table">
            <a:tbl>
              <a:tblPr>
                <a:tableStyleId>{5C22544A-7EE6-4342-B048-85BDC9FD1C3A}</a:tableStyleId>
              </a:tblPr>
              <a:tblGrid>
                <a:gridCol w="1719580">
                  <a:extLst>
                    <a:ext uri="{9D8B030D-6E8A-4147-A177-3AD203B41FA5}">
                      <a16:colId xmlns:a16="http://schemas.microsoft.com/office/drawing/2014/main" val="2416793925"/>
                    </a:ext>
                  </a:extLst>
                </a:gridCol>
                <a:gridCol w="1719580">
                  <a:extLst>
                    <a:ext uri="{9D8B030D-6E8A-4147-A177-3AD203B41FA5}">
                      <a16:colId xmlns:a16="http://schemas.microsoft.com/office/drawing/2014/main" val="2098406573"/>
                    </a:ext>
                  </a:extLst>
                </a:gridCol>
                <a:gridCol w="1719580">
                  <a:extLst>
                    <a:ext uri="{9D8B030D-6E8A-4147-A177-3AD203B41FA5}">
                      <a16:colId xmlns:a16="http://schemas.microsoft.com/office/drawing/2014/main" val="3079639060"/>
                    </a:ext>
                  </a:extLst>
                </a:gridCol>
                <a:gridCol w="1719580">
                  <a:extLst>
                    <a:ext uri="{9D8B030D-6E8A-4147-A177-3AD203B41FA5}">
                      <a16:colId xmlns:a16="http://schemas.microsoft.com/office/drawing/2014/main" val="1192393082"/>
                    </a:ext>
                  </a:extLst>
                </a:gridCol>
                <a:gridCol w="1719580">
                  <a:extLst>
                    <a:ext uri="{9D8B030D-6E8A-4147-A177-3AD203B41FA5}">
                      <a16:colId xmlns:a16="http://schemas.microsoft.com/office/drawing/2014/main" val="819738756"/>
                    </a:ext>
                  </a:extLst>
                </a:gridCol>
                <a:gridCol w="1719580">
                  <a:extLst>
                    <a:ext uri="{9D8B030D-6E8A-4147-A177-3AD203B41FA5}">
                      <a16:colId xmlns:a16="http://schemas.microsoft.com/office/drawing/2014/main" val="1679451490"/>
                    </a:ext>
                  </a:extLst>
                </a:gridCol>
              </a:tblGrid>
              <a:tr h="953180">
                <a:tc rowSpan="2">
                  <a:txBody>
                    <a:bodyPr/>
                    <a:lstStyle/>
                    <a:p>
                      <a:pPr algn="ctr" fontAlgn="ctr">
                        <a:buNone/>
                      </a:pPr>
                      <a:r>
                        <a:rPr lang="en-US" sz="1800" b="1" u="none" strike="noStrike" dirty="0">
                          <a:effectLst/>
                        </a:rPr>
                        <a:t>LANE</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dirty="0">
                          <a:effectLst/>
                        </a:rPr>
                        <a:t>PAD</a:t>
                      </a:r>
                    </a:p>
                    <a:p>
                      <a:pPr algn="ctr" fontAlgn="ctr">
                        <a:buNone/>
                      </a:pPr>
                      <a:r>
                        <a:rPr lang="en-US" sz="1800" b="1" u="none" strike="noStrike" dirty="0">
                          <a:effectLst/>
                        </a:rPr>
                        <a:t>TIME</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dirty="0">
                          <a:effectLst/>
                        </a:rPr>
                        <a:t>WATCH</a:t>
                      </a:r>
                    </a:p>
                    <a:p>
                      <a:pPr algn="ctr" fontAlgn="ctr">
                        <a:buNone/>
                      </a:pPr>
                      <a:r>
                        <a:rPr lang="en-US" sz="1800" b="1" u="none" strike="noStrike" dirty="0">
                          <a:effectLst/>
                        </a:rPr>
                        <a:t>TIME</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dirty="0">
                          <a:effectLst/>
                        </a:rPr>
                        <a:t>DIFFERENCE</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dirty="0">
                          <a:effectLst/>
                        </a:rPr>
                        <a:t>TIME ADJUSTMENT WORK AREA</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rowSpan="2">
                  <a:txBody>
                    <a:bodyPr/>
                    <a:lstStyle/>
                    <a:p>
                      <a:pPr algn="ctr" fontAlgn="ctr">
                        <a:buNone/>
                      </a:pPr>
                      <a:r>
                        <a:rPr lang="en-US" sz="1800" b="1" u="none" strike="noStrike" dirty="0">
                          <a:effectLst/>
                        </a:rPr>
                        <a:t>ADJUSTED</a:t>
                      </a:r>
                    </a:p>
                    <a:p>
                      <a:pPr algn="ctr" fontAlgn="ctr">
                        <a:buNone/>
                      </a:pPr>
                      <a:r>
                        <a:rPr lang="en-US" sz="1800" b="1" u="none" strike="noStrike" dirty="0">
                          <a:effectLst/>
                        </a:rPr>
                        <a:t>TIME</a:t>
                      </a:r>
                    </a:p>
                    <a:p>
                      <a:pPr algn="ctr" fontAlgn="ctr">
                        <a:buNone/>
                      </a:pPr>
                      <a:r>
                        <a:rPr lang="en-US" sz="1800" b="0" i="0" u="none" strike="noStrike" dirty="0">
                          <a:solidFill>
                            <a:srgbClr val="000000"/>
                          </a:solidFill>
                          <a:effectLst/>
                          <a:latin typeface="Calibri" panose="020F0502020204030204" pitchFamily="34" charset="0"/>
                        </a:rPr>
                        <a:t>(Official Time)</a:t>
                      </a: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41046511"/>
                  </a:ext>
                </a:extLst>
              </a:tr>
              <a:tr h="331541">
                <a:tc vMerge="1">
                  <a:txBody>
                    <a:bodyPr/>
                    <a:lstStyle/>
                    <a:p>
                      <a:endParaRPr lang="en-US"/>
                    </a:p>
                  </a:txBody>
                  <a:tcPr/>
                </a:tc>
                <a:tc>
                  <a:txBody>
                    <a:bodyPr/>
                    <a:lstStyle/>
                    <a:p>
                      <a:pPr algn="ctr" fontAlgn="ctr">
                        <a:buNone/>
                      </a:pPr>
                      <a:r>
                        <a:rPr lang="en-US" sz="1600" u="none" strike="noStrike">
                          <a:solidFill>
                            <a:schemeClr val="tx2">
                              <a:lumMod val="75000"/>
                            </a:schemeClr>
                          </a:solidFill>
                          <a:effectLst/>
                        </a:rPr>
                        <a:t>(TP)</a:t>
                      </a:r>
                      <a:endParaRPr lang="en-US" sz="1600" b="0" i="0" u="none" strike="noStrike">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solidFill>
                            <a:schemeClr val="tx2">
                              <a:lumMod val="75000"/>
                            </a:schemeClr>
                          </a:solidFill>
                          <a:effectLst/>
                        </a:rPr>
                        <a:t>(Tw)</a:t>
                      </a:r>
                      <a:endParaRPr lang="en-US" sz="1600" b="0" i="0" u="none" strike="noStrike">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solidFill>
                            <a:schemeClr val="tx2">
                              <a:lumMod val="75000"/>
                            </a:schemeClr>
                          </a:solidFill>
                          <a:effectLst/>
                        </a:rPr>
                        <a:t>(Δ = Tw - TP )</a:t>
                      </a:r>
                      <a:endParaRPr lang="en-US" sz="1600" b="0" i="0" u="none" strike="noStrike">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solidFill>
                            <a:schemeClr val="tx2">
                              <a:lumMod val="75000"/>
                            </a:schemeClr>
                          </a:solidFill>
                          <a:effectLst/>
                        </a:rPr>
                        <a:t>(TP + </a:t>
                      </a:r>
                      <a:r>
                        <a:rPr lang="en-US" sz="1600" u="none" strike="noStrike" dirty="0" err="1">
                          <a:solidFill>
                            <a:schemeClr val="tx2">
                              <a:lumMod val="75000"/>
                            </a:schemeClr>
                          </a:solidFill>
                          <a:effectLst/>
                        </a:rPr>
                        <a:t>Δa</a:t>
                      </a:r>
                      <a:r>
                        <a:rPr lang="en-US" sz="1600" u="none" strike="noStrike" dirty="0">
                          <a:solidFill>
                            <a:schemeClr val="tx2">
                              <a:lumMod val="75000"/>
                            </a:schemeClr>
                          </a:solidFill>
                          <a:effectLst/>
                        </a:rPr>
                        <a:t>)</a:t>
                      </a:r>
                      <a:endParaRPr lang="en-US" sz="1600" b="0" i="0" u="none" strike="noStrike" dirty="0">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465381353"/>
                  </a:ext>
                </a:extLst>
              </a:tr>
              <a:tr h="345355">
                <a:tc>
                  <a:txBody>
                    <a:bodyPr/>
                    <a:lstStyle/>
                    <a:p>
                      <a:pPr algn="ctr" fontAlgn="ctr">
                        <a:buNone/>
                      </a:pPr>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02:10.29</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02:12.70</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effectLst/>
                        </a:rPr>
                        <a:t>2.41</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effectLst/>
                        </a:rPr>
                        <a:t>2:10.29 + 2.37</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02:12.66</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09231154"/>
                  </a:ext>
                </a:extLst>
              </a:tr>
              <a:tr h="345355">
                <a:tc>
                  <a:txBody>
                    <a:bodyPr/>
                    <a:lstStyle/>
                    <a:p>
                      <a:pPr algn="ctr" fontAlgn="ctr">
                        <a:buNone/>
                      </a:pPr>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02:06.07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02:08.48</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effectLst/>
                        </a:rPr>
                        <a:t>2.41</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effectLst/>
                        </a:rPr>
                        <a:t>2:06.07 + 2.37</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02:08.44</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129934177"/>
                  </a:ext>
                </a:extLst>
              </a:tr>
              <a:tr h="345355">
                <a:tc>
                  <a:txBody>
                    <a:bodyPr/>
                    <a:lstStyle/>
                    <a:p>
                      <a:pPr algn="ctr" fontAlgn="ctr">
                        <a:buNone/>
                      </a:pP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02:06.64</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02:09.02</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2.38</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2:06.64 + 2.37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02:09.91</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31032465"/>
                  </a:ext>
                </a:extLst>
              </a:tr>
              <a:tr h="345355">
                <a:tc>
                  <a:txBody>
                    <a:bodyPr/>
                    <a:lstStyle/>
                    <a:p>
                      <a:pPr algn="ctr" fontAlgn="ctr">
                        <a:buNone/>
                      </a:pPr>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02:07.07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02:09.47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2.40</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effectLst/>
                        </a:rPr>
                        <a:t>2:07.07 + 2.37</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02:09.44</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23739444"/>
                  </a:ext>
                </a:extLst>
              </a:tr>
              <a:tr h="345355">
                <a:tc>
                  <a:txBody>
                    <a:bodyPr/>
                    <a:lstStyle/>
                    <a:p>
                      <a:pPr algn="ctr" fontAlgn="ctr">
                        <a:buNone/>
                      </a:pP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02:08.06</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02:08.10</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sngStrike" dirty="0">
                          <a:solidFill>
                            <a:schemeClr val="tx2">
                              <a:lumMod val="75000"/>
                            </a:schemeClr>
                          </a:solidFill>
                          <a:effectLst/>
                        </a:rPr>
                        <a:t>.04</a:t>
                      </a:r>
                      <a:r>
                        <a:rPr lang="en-US" sz="1600" u="none" strike="noStrike" dirty="0">
                          <a:solidFill>
                            <a:schemeClr val="tx2">
                              <a:lumMod val="75000"/>
                            </a:schemeClr>
                          </a:solidFill>
                          <a:effectLst/>
                        </a:rPr>
                        <a:t>*</a:t>
                      </a:r>
                      <a:endParaRPr lang="en-US" sz="1600" b="0" i="0" u="none" strike="noStrike" dirty="0">
                        <a:solidFill>
                          <a:schemeClr val="tx2">
                            <a:lumMod val="75000"/>
                          </a:schemeClr>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a:effectLst/>
                        </a:rPr>
                        <a:t>2:08.06 + 2.37</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02:10.43</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00295146"/>
                  </a:ext>
                </a:extLst>
              </a:tr>
              <a:tr h="345355">
                <a:tc>
                  <a:txBody>
                    <a:bodyPr/>
                    <a:lstStyle/>
                    <a:p>
                      <a:pPr algn="ctr" fontAlgn="ctr">
                        <a:buNone/>
                      </a:pP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02:07.60</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02:09.91</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2.31</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2:07.60 + 2.37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02:09.97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49763879"/>
                  </a:ext>
                </a:extLst>
              </a:tr>
              <a:tr h="345355">
                <a:tc>
                  <a:txBody>
                    <a:bodyPr/>
                    <a:lstStyle/>
                    <a:p>
                      <a:pPr algn="ctr" fontAlgn="ctr">
                        <a:buNone/>
                      </a:pP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02:12.34</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02:14.69</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2.35</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2:12.34 + 2.37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02:14.71</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66478308"/>
                  </a:ext>
                </a:extLst>
              </a:tr>
              <a:tr h="345355">
                <a:tc>
                  <a:txBody>
                    <a:bodyPr/>
                    <a:lstStyle/>
                    <a:p>
                      <a:pPr algn="ctr" fontAlgn="ctr">
                        <a:buNone/>
                      </a:pPr>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02:12.92</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02:15.26</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2.34</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2:12.92 + 2.37</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tc>
                  <a:txBody>
                    <a:bodyPr/>
                    <a:lstStyle/>
                    <a:p>
                      <a:pPr algn="ctr" fontAlgn="ctr">
                        <a:buNone/>
                      </a:pPr>
                      <a:r>
                        <a:rPr lang="en-US" sz="1600" u="none" strike="noStrike" dirty="0">
                          <a:effectLst/>
                        </a:rPr>
                        <a:t>02:15.29</a:t>
                      </a:r>
                      <a:endParaRPr lang="en-US" sz="16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95683761"/>
                  </a:ext>
                </a:extLst>
              </a:tr>
              <a:tr h="147793">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3175" cap="flat" cmpd="sng" algn="ctr">
                      <a:solidFill>
                        <a:schemeClr val="bg2"/>
                      </a:solidFill>
                      <a:prstDash val="solid"/>
                      <a:round/>
                      <a:headEnd type="none" w="med" len="med"/>
                      <a:tailEnd type="none" w="med" len="med"/>
                    </a:lnT>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719483"/>
                  </a:ext>
                </a:extLst>
              </a:tr>
              <a:tr h="345355">
                <a:tc>
                  <a:txBody>
                    <a:bodyPr/>
                    <a:lstStyle/>
                    <a:p>
                      <a:pPr algn="ctr" fontAlgn="ctr">
                        <a:buNone/>
                      </a:pPr>
                      <a:endParaRPr lang="en-US" sz="18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ctr">
                        <a:buNone/>
                      </a:pPr>
                      <a:r>
                        <a:rPr lang="en-US" sz="1800" u="none" strike="noStrike" dirty="0">
                          <a:effectLst/>
                        </a:rPr>
                        <a:t>ΣΔ = Sum of Δ (valid ones only)</a:t>
                      </a:r>
                      <a:endParaRPr lang="en-US" sz="1800" b="0" i="0" u="none" strike="noStrike" dirty="0">
                        <a:solidFill>
                          <a:srgbClr val="000000"/>
                        </a:solidFill>
                        <a:effectLst/>
                        <a:latin typeface="Calibri" panose="020F0502020204030204" pitchFamily="34" charset="0"/>
                      </a:endParaRPr>
                    </a:p>
                  </a:txBody>
                  <a:tcPr marL="7620" marR="2743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buNone/>
                      </a:pPr>
                      <a:r>
                        <a:rPr lang="en-US" sz="1800" b="1" u="none" strike="noStrike" dirty="0">
                          <a:effectLst/>
                        </a:rPr>
                        <a:t>16.60</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marL="7620" marR="7620" marT="762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US" sz="18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085911"/>
                  </a:ext>
                </a:extLst>
              </a:tr>
              <a:tr h="91440">
                <a:tc>
                  <a:txBody>
                    <a:bodyPr/>
                    <a:lstStyle/>
                    <a:p>
                      <a:pPr algn="ctr" fontAlgn="ctr">
                        <a:buNone/>
                      </a:pPr>
                      <a:endParaRPr lang="en-US" sz="200" b="0" i="0" u="none" strike="noStrike">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ctr">
                        <a:buNone/>
                      </a:pPr>
                      <a:endParaRPr lang="en-US" sz="200" b="0" i="0" u="none" strike="noStrike" dirty="0">
                        <a:solidFill>
                          <a:srgbClr val="000000"/>
                        </a:solidFill>
                        <a:effectLst/>
                        <a:latin typeface="Calibri" panose="020F0502020204030204" pitchFamily="34" charset="0"/>
                      </a:endParaRPr>
                    </a:p>
                  </a:txBody>
                  <a:tcPr marL="7620" marR="2743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endParaRPr lang="en-US" sz="200" b="0" i="0" u="none" strike="noStrike" dirty="0">
                        <a:solidFill>
                          <a:srgbClr val="000000"/>
                        </a:solidFill>
                        <a:effectLst/>
                        <a:latin typeface="Aptos Narrow" panose="020B0004020202020204" pitchFamily="34" charset="0"/>
                      </a:endParaRPr>
                    </a:p>
                  </a:txBody>
                  <a:tcPr marL="7620" marR="7620" marT="762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US" sz="2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366550"/>
                  </a:ext>
                </a:extLst>
              </a:tr>
              <a:tr h="345355">
                <a:tc>
                  <a:txBody>
                    <a:bodyPr/>
                    <a:lstStyle/>
                    <a:p>
                      <a:pPr algn="ctr" fontAlgn="ctr">
                        <a:buNone/>
                      </a:pPr>
                      <a:endParaRPr lang="en-US" sz="18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ctr">
                        <a:buNone/>
                      </a:pPr>
                      <a:r>
                        <a:rPr lang="en-US" sz="1800" u="none" strike="noStrike" dirty="0" err="1">
                          <a:effectLst/>
                        </a:rPr>
                        <a:t>Δa</a:t>
                      </a:r>
                      <a:r>
                        <a:rPr lang="en-US" sz="1800" u="none" strike="noStrike" dirty="0">
                          <a:effectLst/>
                        </a:rPr>
                        <a:t> =  Average of ΣΔ</a:t>
                      </a:r>
                      <a:endParaRPr lang="en-US" sz="1800" b="0" i="0" u="none" strike="noStrike" dirty="0">
                        <a:solidFill>
                          <a:srgbClr val="000000"/>
                        </a:solidFill>
                        <a:effectLst/>
                        <a:latin typeface="Calibri" panose="020F0502020204030204" pitchFamily="34" charset="0"/>
                      </a:endParaRPr>
                    </a:p>
                  </a:txBody>
                  <a:tcPr marL="7620" marR="2743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buNone/>
                      </a:pPr>
                      <a:r>
                        <a:rPr lang="en-US" sz="1800" b="1" u="none" strike="noStrike" dirty="0">
                          <a:effectLst/>
                        </a:rPr>
                        <a:t>2.37</a:t>
                      </a:r>
                      <a:endParaRPr lang="en-US" sz="1800" b="1"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fontAlgn="ctr">
                        <a:buNone/>
                      </a:pPr>
                      <a:r>
                        <a:rPr lang="en-US" sz="1800" u="none" strike="noStrike" dirty="0">
                          <a:effectLst/>
                        </a:rPr>
                        <a:t>(16.60 ÷ 7)</a:t>
                      </a:r>
                      <a:endParaRPr lang="en-US" sz="1800" b="0" i="0" u="none" strike="noStrike" dirty="0">
                        <a:solidFill>
                          <a:srgbClr val="000000"/>
                        </a:solidFill>
                        <a:effectLst/>
                        <a:latin typeface="Calibri" panose="020F0502020204030204" pitchFamily="34" charset="0"/>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marL="7620" marR="7620" marT="762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60592"/>
                  </a:ext>
                </a:extLst>
              </a:tr>
            </a:tbl>
          </a:graphicData>
        </a:graphic>
      </p:graphicFrame>
    </p:spTree>
    <p:extLst>
      <p:ext uri="{BB962C8B-B14F-4D97-AF65-F5344CB8AC3E}">
        <p14:creationId xmlns:p14="http://schemas.microsoft.com/office/powerpoint/2010/main" val="272808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307834-31E3-6A82-F9B7-91B1D5F2BC3C}"/>
              </a:ext>
            </a:extLst>
          </p:cNvPr>
          <p:cNvSpPr>
            <a:spLocks noGrp="1"/>
          </p:cNvSpPr>
          <p:nvPr>
            <p:ph type="ctrTitle"/>
          </p:nvPr>
        </p:nvSpPr>
        <p:spPr/>
        <p:txBody>
          <a:bodyPr/>
          <a:lstStyle/>
          <a:p>
            <a:r>
              <a:rPr lang="en-US" b="1" dirty="0">
                <a:solidFill>
                  <a:srgbClr val="000066"/>
                </a:solidFill>
              </a:rPr>
              <a:t>SAMPLE PRINTOUTS</a:t>
            </a:r>
          </a:p>
        </p:txBody>
      </p:sp>
      <p:sp>
        <p:nvSpPr>
          <p:cNvPr id="7" name="Subtitle 6">
            <a:extLst>
              <a:ext uri="{FF2B5EF4-FFF2-40B4-BE49-F238E27FC236}">
                <a16:creationId xmlns:a16="http://schemas.microsoft.com/office/drawing/2014/main" id="{FC33CFC9-FAD9-5900-52E8-E3BBA3A252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785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9"/>
          <p:cNvSpPr txBox="1">
            <a:spLocks noGrp="1"/>
          </p:cNvSpPr>
          <p:nvPr>
            <p:ph type="title"/>
          </p:nvPr>
        </p:nvSpPr>
        <p:spPr>
          <a:prstGeom prst="rect">
            <a:avLst/>
          </a:prstGeom>
        </p:spPr>
        <p:txBody>
          <a:bodyPr spcFirstLastPara="1" wrap="square" lIns="91425" tIns="91425" rIns="91425" bIns="91425" anchor="t" anchorCtr="0">
            <a:normAutofit/>
          </a:bodyPr>
          <a:lstStyle/>
          <a:p>
            <a:r>
              <a:rPr lang="en-US" b="1" dirty="0">
                <a:solidFill>
                  <a:srgbClr val="2A0586"/>
                </a:solidFill>
              </a:rPr>
              <a:t>SAMPLE PRINTOUTS</a:t>
            </a:r>
            <a:endParaRPr b="1" dirty="0">
              <a:solidFill>
                <a:srgbClr val="2A0586"/>
              </a:solidFill>
            </a:endParaRPr>
          </a:p>
        </p:txBody>
      </p:sp>
      <p:sp>
        <p:nvSpPr>
          <p:cNvPr id="536" name="Google Shape;536;p59"/>
          <p:cNvSpPr txBox="1">
            <a:spLocks noGrp="1"/>
          </p:cNvSpPr>
          <p:nvPr>
            <p:ph type="body" idx="1"/>
          </p:nvPr>
        </p:nvSpPr>
        <p:spPr>
          <a:xfrm>
            <a:off x="415600" y="1536633"/>
            <a:ext cx="5680400" cy="4555200"/>
          </a:xfrm>
          <a:prstGeom prst="rect">
            <a:avLst/>
          </a:prstGeom>
        </p:spPr>
        <p:txBody>
          <a:bodyPr spcFirstLastPara="1" wrap="square" lIns="91425" tIns="91425" rIns="91425" bIns="91425" anchor="t" anchorCtr="0">
            <a:normAutofit/>
          </a:bodyPr>
          <a:lstStyle/>
          <a:p>
            <a:pPr marL="400050" marR="331470" indent="-368300">
              <a:lnSpc>
                <a:spcPct val="100000"/>
              </a:lnSpc>
              <a:buClr>
                <a:srgbClr val="0000FF"/>
              </a:buClr>
              <a:buSzPts val="2200"/>
              <a:buAutoNum type="arabicPeriod"/>
            </a:pPr>
            <a:r>
              <a:rPr lang="en" sz="2200" b="1" dirty="0">
                <a:solidFill>
                  <a:srgbClr val="0000FF"/>
                </a:solidFill>
              </a:rPr>
              <a:t>Referee Sheet</a:t>
            </a:r>
            <a:endParaRPr sz="2200" b="1" dirty="0">
              <a:solidFill>
                <a:srgbClr val="0000FF"/>
              </a:solidFill>
            </a:endParaRPr>
          </a:p>
          <a:p>
            <a:pPr marR="331470" indent="0">
              <a:lnSpc>
                <a:spcPct val="100000"/>
              </a:lnSpc>
              <a:buNone/>
            </a:pPr>
            <a:endParaRPr sz="2000" dirty="0"/>
          </a:p>
        </p:txBody>
      </p:sp>
      <p:pic>
        <p:nvPicPr>
          <p:cNvPr id="3" name="Picture 2" descr="Table&#10;&#10;Description automatically generated">
            <a:extLst>
              <a:ext uri="{FF2B5EF4-FFF2-40B4-BE49-F238E27FC236}">
                <a16:creationId xmlns:a16="http://schemas.microsoft.com/office/drawing/2014/main" id="{8EFFDDA5-158F-456D-89C0-359B0C180807}"/>
              </a:ext>
            </a:extLst>
          </p:cNvPr>
          <p:cNvPicPr>
            <a:picLocks noChangeAspect="1"/>
          </p:cNvPicPr>
          <p:nvPr/>
        </p:nvPicPr>
        <p:blipFill>
          <a:blip r:embed="rId3"/>
          <a:stretch>
            <a:fillRect/>
          </a:stretch>
        </p:blipFill>
        <p:spPr>
          <a:xfrm rot="21372834">
            <a:off x="6657605" y="348343"/>
            <a:ext cx="4946073" cy="6400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9"/>
          <p:cNvSpPr txBox="1">
            <a:spLocks noGrp="1"/>
          </p:cNvSpPr>
          <p:nvPr>
            <p:ph type="title"/>
          </p:nvPr>
        </p:nvSpPr>
        <p:spPr>
          <a:prstGeom prst="rect">
            <a:avLst/>
          </a:prstGeom>
        </p:spPr>
        <p:txBody>
          <a:bodyPr spcFirstLastPara="1" wrap="square" lIns="91425" tIns="91425" rIns="91425" bIns="91425" anchor="t" anchorCtr="0">
            <a:normAutofit/>
          </a:bodyPr>
          <a:lstStyle/>
          <a:p>
            <a:r>
              <a:rPr lang="en-US" b="1" dirty="0">
                <a:solidFill>
                  <a:srgbClr val="2A0586"/>
                </a:solidFill>
              </a:rPr>
              <a:t>SAMPLE PRINTOUTS</a:t>
            </a:r>
            <a:endParaRPr b="1" dirty="0">
              <a:solidFill>
                <a:srgbClr val="2A0586"/>
              </a:solidFill>
            </a:endParaRPr>
          </a:p>
        </p:txBody>
      </p:sp>
      <p:sp>
        <p:nvSpPr>
          <p:cNvPr id="536" name="Google Shape;536;p59"/>
          <p:cNvSpPr txBox="1">
            <a:spLocks noGrp="1"/>
          </p:cNvSpPr>
          <p:nvPr>
            <p:ph type="body" idx="1"/>
          </p:nvPr>
        </p:nvSpPr>
        <p:spPr>
          <a:xfrm>
            <a:off x="415600" y="1536633"/>
            <a:ext cx="5680400" cy="4555200"/>
          </a:xfrm>
          <a:prstGeom prst="rect">
            <a:avLst/>
          </a:prstGeom>
        </p:spPr>
        <p:txBody>
          <a:bodyPr spcFirstLastPara="1" wrap="square" lIns="91425" tIns="91425" rIns="91425" bIns="91425" anchor="t" anchorCtr="0">
            <a:normAutofit/>
          </a:bodyPr>
          <a:lstStyle/>
          <a:p>
            <a:pPr marL="400050" marR="331470" indent="-368300">
              <a:lnSpc>
                <a:spcPct val="100000"/>
              </a:lnSpc>
              <a:buClr>
                <a:schemeClr val="tx1"/>
              </a:buClr>
              <a:buSzPts val="2200"/>
              <a:buAutoNum type="arabicPeriod"/>
            </a:pPr>
            <a:r>
              <a:rPr lang="en" sz="2200" dirty="0">
                <a:solidFill>
                  <a:schemeClr val="tx1"/>
                </a:solidFill>
              </a:rPr>
              <a:t>Referee Sheet</a:t>
            </a:r>
            <a:endParaRPr sz="2200" dirty="0">
              <a:solidFill>
                <a:schemeClr val="tx1"/>
              </a:solidFill>
            </a:endParaRPr>
          </a:p>
          <a:p>
            <a:pPr marL="400050" marR="331470" indent="-368300">
              <a:lnSpc>
                <a:spcPct val="100000"/>
              </a:lnSpc>
              <a:buClr>
                <a:srgbClr val="0000FF"/>
              </a:buClr>
              <a:buSzPts val="2200"/>
              <a:buAutoNum type="arabicPeriod"/>
            </a:pPr>
            <a:r>
              <a:rPr lang="en" sz="2200" b="1" dirty="0">
                <a:solidFill>
                  <a:srgbClr val="0000FF"/>
                </a:solidFill>
              </a:rPr>
              <a:t>Colorado Sheet</a:t>
            </a:r>
            <a:endParaRPr sz="2200" b="1" dirty="0">
              <a:solidFill>
                <a:srgbClr val="0000FF"/>
              </a:solidFill>
            </a:endParaRPr>
          </a:p>
          <a:p>
            <a:pPr marR="331470" indent="0">
              <a:lnSpc>
                <a:spcPct val="100000"/>
              </a:lnSpc>
              <a:buNone/>
            </a:pPr>
            <a:endParaRPr sz="2000" dirty="0"/>
          </a:p>
        </p:txBody>
      </p:sp>
      <p:pic>
        <p:nvPicPr>
          <p:cNvPr id="3" name="Picture 2" descr="Table&#10;&#10;Description automatically generated">
            <a:extLst>
              <a:ext uri="{FF2B5EF4-FFF2-40B4-BE49-F238E27FC236}">
                <a16:creationId xmlns:a16="http://schemas.microsoft.com/office/drawing/2014/main" id="{8EFFDDA5-158F-456D-89C0-359B0C180807}"/>
              </a:ext>
            </a:extLst>
          </p:cNvPr>
          <p:cNvPicPr>
            <a:picLocks noChangeAspect="1"/>
          </p:cNvPicPr>
          <p:nvPr/>
        </p:nvPicPr>
        <p:blipFill>
          <a:blip r:embed="rId3"/>
          <a:stretch>
            <a:fillRect/>
          </a:stretch>
        </p:blipFill>
        <p:spPr>
          <a:xfrm rot="21372834">
            <a:off x="6657605" y="348343"/>
            <a:ext cx="4946073" cy="6400800"/>
          </a:xfrm>
          <a:prstGeom prst="rect">
            <a:avLst/>
          </a:prstGeom>
          <a:ln>
            <a:noFill/>
          </a:ln>
          <a:effectLst>
            <a:outerShdw blurRad="292100" dist="139700" dir="2700000" algn="tl" rotWithShape="0">
              <a:srgbClr val="333333">
                <a:alpha val="65000"/>
              </a:srgbClr>
            </a:outerShdw>
          </a:effectLst>
        </p:spPr>
      </p:pic>
      <p:pic>
        <p:nvPicPr>
          <p:cNvPr id="5" name="Picture 4" descr="Table&#10;&#10;Description automatically generated">
            <a:extLst>
              <a:ext uri="{FF2B5EF4-FFF2-40B4-BE49-F238E27FC236}">
                <a16:creationId xmlns:a16="http://schemas.microsoft.com/office/drawing/2014/main" id="{5EBE741C-89BF-45A2-9C88-D7275BF56B25}"/>
              </a:ext>
            </a:extLst>
          </p:cNvPr>
          <p:cNvPicPr>
            <a:picLocks noChangeAspect="1"/>
          </p:cNvPicPr>
          <p:nvPr/>
        </p:nvPicPr>
        <p:blipFill>
          <a:blip r:embed="rId4"/>
          <a:stretch>
            <a:fillRect/>
          </a:stretch>
        </p:blipFill>
        <p:spPr>
          <a:xfrm rot="274919">
            <a:off x="6657604" y="348343"/>
            <a:ext cx="4946073"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2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BCCC7-E2D2-4D76-99EF-992BF0AF3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83151-4D5F-CA9A-89BC-3D9DA7984198}"/>
              </a:ext>
            </a:extLst>
          </p:cNvPr>
          <p:cNvSpPr>
            <a:spLocks noGrp="1"/>
          </p:cNvSpPr>
          <p:nvPr>
            <p:ph type="title"/>
          </p:nvPr>
        </p:nvSpPr>
        <p:spPr>
          <a:xfrm>
            <a:off x="415600" y="604253"/>
            <a:ext cx="11360800" cy="763500"/>
          </a:xfrm>
        </p:spPr>
        <p:txBody>
          <a:bodyPr>
            <a:normAutofit fontScale="90000"/>
          </a:bodyPr>
          <a:lstStyle/>
          <a:p>
            <a:r>
              <a:rPr lang="en-US" sz="4000" b="1" dirty="0">
                <a:solidFill>
                  <a:srgbClr val="000066"/>
                </a:solidFill>
              </a:rPr>
              <a:t>TIMING SYSTEM DESIGNATION</a:t>
            </a:r>
            <a:br>
              <a:rPr lang="en-US" sz="4000" b="1" dirty="0">
                <a:solidFill>
                  <a:srgbClr val="000066"/>
                </a:solidFill>
              </a:rPr>
            </a:br>
            <a:r>
              <a:rPr lang="en-US" sz="2200" dirty="0">
                <a:solidFill>
                  <a:srgbClr val="000066"/>
                </a:solidFill>
              </a:rPr>
              <a:t>102.23.3</a:t>
            </a:r>
          </a:p>
        </p:txBody>
      </p:sp>
      <p:graphicFrame>
        <p:nvGraphicFramePr>
          <p:cNvPr id="5" name="Table 4">
            <a:extLst>
              <a:ext uri="{FF2B5EF4-FFF2-40B4-BE49-F238E27FC236}">
                <a16:creationId xmlns:a16="http://schemas.microsoft.com/office/drawing/2014/main" id="{C8740B97-A516-09DA-FAEB-8E24D5B541E3}"/>
              </a:ext>
            </a:extLst>
          </p:cNvPr>
          <p:cNvGraphicFramePr>
            <a:graphicFrameLocks noGrp="1"/>
          </p:cNvGraphicFramePr>
          <p:nvPr>
            <p:extLst>
              <p:ext uri="{D42A27DB-BD31-4B8C-83A1-F6EECF244321}">
                <p14:modId xmlns:p14="http://schemas.microsoft.com/office/powerpoint/2010/main" val="42694188"/>
              </p:ext>
            </p:extLst>
          </p:nvPr>
        </p:nvGraphicFramePr>
        <p:xfrm>
          <a:off x="1787526" y="2543314"/>
          <a:ext cx="8616948" cy="2565400"/>
        </p:xfrm>
        <a:graphic>
          <a:graphicData uri="http://schemas.openxmlformats.org/drawingml/2006/table">
            <a:tbl>
              <a:tblPr firstRow="1" bandRow="1">
                <a:tableStyleId>{5C22544A-7EE6-4342-B048-85BDC9FD1C3A}</a:tableStyleId>
              </a:tblPr>
              <a:tblGrid>
                <a:gridCol w="2872316">
                  <a:extLst>
                    <a:ext uri="{9D8B030D-6E8A-4147-A177-3AD203B41FA5}">
                      <a16:colId xmlns:a16="http://schemas.microsoft.com/office/drawing/2014/main" val="4137971134"/>
                    </a:ext>
                  </a:extLst>
                </a:gridCol>
                <a:gridCol w="2872316">
                  <a:extLst>
                    <a:ext uri="{9D8B030D-6E8A-4147-A177-3AD203B41FA5}">
                      <a16:colId xmlns:a16="http://schemas.microsoft.com/office/drawing/2014/main" val="2830677341"/>
                    </a:ext>
                  </a:extLst>
                </a:gridCol>
                <a:gridCol w="2872316">
                  <a:extLst>
                    <a:ext uri="{9D8B030D-6E8A-4147-A177-3AD203B41FA5}">
                      <a16:colId xmlns:a16="http://schemas.microsoft.com/office/drawing/2014/main" val="2272505041"/>
                    </a:ext>
                  </a:extLst>
                </a:gridCol>
              </a:tblGrid>
              <a:tr h="513080">
                <a:tc>
                  <a:txBody>
                    <a:bodyPr/>
                    <a:lstStyle/>
                    <a:p>
                      <a:r>
                        <a:rPr lang="en-US" sz="2500" dirty="0"/>
                        <a:t>Primary</a:t>
                      </a:r>
                    </a:p>
                  </a:txBody>
                  <a:tcPr/>
                </a:tc>
                <a:tc>
                  <a:txBody>
                    <a:bodyPr/>
                    <a:lstStyle/>
                    <a:p>
                      <a:r>
                        <a:rPr lang="en-US" sz="2500" dirty="0"/>
                        <a:t>Secondary</a:t>
                      </a:r>
                    </a:p>
                  </a:txBody>
                  <a:tcPr/>
                </a:tc>
                <a:tc>
                  <a:txBody>
                    <a:bodyPr/>
                    <a:lstStyle/>
                    <a:p>
                      <a:r>
                        <a:rPr lang="en-US" sz="2500" dirty="0"/>
                        <a:t>Tertiary</a:t>
                      </a:r>
                    </a:p>
                  </a:txBody>
                  <a:tcPr/>
                </a:tc>
                <a:extLst>
                  <a:ext uri="{0D108BD9-81ED-4DB2-BD59-A6C34878D82A}">
                    <a16:rowId xmlns:a16="http://schemas.microsoft.com/office/drawing/2014/main" val="1548446082"/>
                  </a:ext>
                </a:extLst>
              </a:tr>
              <a:tr h="513080">
                <a:tc>
                  <a:txBody>
                    <a:bodyPr/>
                    <a:lstStyle/>
                    <a:p>
                      <a:r>
                        <a:rPr lang="en-US" sz="2500" dirty="0"/>
                        <a:t>Automatic</a:t>
                      </a:r>
                    </a:p>
                  </a:txBody>
                  <a:tcPr/>
                </a:tc>
                <a:tc>
                  <a:txBody>
                    <a:bodyPr/>
                    <a:lstStyle/>
                    <a:p>
                      <a:r>
                        <a:rPr lang="en-US" sz="2500" dirty="0"/>
                        <a:t>1, 2, or 3 buttons</a:t>
                      </a:r>
                    </a:p>
                  </a:txBody>
                  <a:tcPr/>
                </a:tc>
                <a:tc>
                  <a:txBody>
                    <a:bodyPr/>
                    <a:lstStyle/>
                    <a:p>
                      <a:r>
                        <a:rPr lang="en-US" sz="2500" dirty="0"/>
                        <a:t>At least 1 watch</a:t>
                      </a:r>
                    </a:p>
                  </a:txBody>
                  <a:tcPr/>
                </a:tc>
                <a:extLst>
                  <a:ext uri="{0D108BD9-81ED-4DB2-BD59-A6C34878D82A}">
                    <a16:rowId xmlns:a16="http://schemas.microsoft.com/office/drawing/2014/main" val="1586348358"/>
                  </a:ext>
                </a:extLst>
              </a:tr>
              <a:tr h="513080">
                <a:tc>
                  <a:txBody>
                    <a:bodyPr/>
                    <a:lstStyle/>
                    <a:p>
                      <a:r>
                        <a:rPr lang="en-US" sz="2500" dirty="0"/>
                        <a:t>Automatic</a:t>
                      </a:r>
                    </a:p>
                  </a:txBody>
                  <a:tcPr/>
                </a:tc>
                <a:tc>
                  <a:txBody>
                    <a:bodyPr/>
                    <a:lstStyle/>
                    <a:p>
                      <a:r>
                        <a:rPr lang="en-US" sz="2500" dirty="0"/>
                        <a:t>1, 2, or 3 watches</a:t>
                      </a:r>
                    </a:p>
                  </a:txBody>
                  <a:tcPr/>
                </a:tc>
                <a:tc>
                  <a:txBody>
                    <a:bodyPr/>
                    <a:lstStyle/>
                    <a:p>
                      <a:r>
                        <a:rPr lang="en-US" sz="2500" dirty="0"/>
                        <a:t>n/a</a:t>
                      </a:r>
                    </a:p>
                  </a:txBody>
                  <a:tcPr/>
                </a:tc>
                <a:extLst>
                  <a:ext uri="{0D108BD9-81ED-4DB2-BD59-A6C34878D82A}">
                    <a16:rowId xmlns:a16="http://schemas.microsoft.com/office/drawing/2014/main" val="3023725221"/>
                  </a:ext>
                </a:extLst>
              </a:tr>
              <a:tr h="513080">
                <a:tc>
                  <a:txBody>
                    <a:bodyPr/>
                    <a:lstStyle/>
                    <a:p>
                      <a:r>
                        <a:rPr lang="en-US" sz="2500" dirty="0"/>
                        <a:t>2 or 3 buttons</a:t>
                      </a:r>
                    </a:p>
                  </a:txBody>
                  <a:tcPr/>
                </a:tc>
                <a:tc>
                  <a:txBody>
                    <a:bodyPr/>
                    <a:lstStyle/>
                    <a:p>
                      <a:r>
                        <a:rPr lang="en-US" sz="2500" dirty="0"/>
                        <a:t>At least 1 watch</a:t>
                      </a:r>
                    </a:p>
                  </a:txBody>
                  <a:tcPr/>
                </a:tc>
                <a:tc>
                  <a:txBody>
                    <a:bodyPr/>
                    <a:lstStyle/>
                    <a:p>
                      <a:r>
                        <a:rPr lang="en-US" sz="2500" dirty="0"/>
                        <a:t>n/a</a:t>
                      </a:r>
                    </a:p>
                  </a:txBody>
                  <a:tcPr/>
                </a:tc>
                <a:extLst>
                  <a:ext uri="{0D108BD9-81ED-4DB2-BD59-A6C34878D82A}">
                    <a16:rowId xmlns:a16="http://schemas.microsoft.com/office/drawing/2014/main" val="2131036338"/>
                  </a:ext>
                </a:extLst>
              </a:tr>
              <a:tr h="513080">
                <a:tc>
                  <a:txBody>
                    <a:bodyPr/>
                    <a:lstStyle/>
                    <a:p>
                      <a:r>
                        <a:rPr lang="en-US" sz="2500" dirty="0"/>
                        <a:t>3 watches</a:t>
                      </a:r>
                    </a:p>
                  </a:txBody>
                  <a:tcPr/>
                </a:tc>
                <a:tc>
                  <a:txBody>
                    <a:bodyPr/>
                    <a:lstStyle/>
                    <a:p>
                      <a:r>
                        <a:rPr lang="en-US" sz="2500" dirty="0"/>
                        <a:t>n/a</a:t>
                      </a:r>
                    </a:p>
                  </a:txBody>
                  <a:tcPr/>
                </a:tc>
                <a:tc>
                  <a:txBody>
                    <a:bodyPr/>
                    <a:lstStyle/>
                    <a:p>
                      <a:r>
                        <a:rPr lang="en-US" sz="2500" dirty="0"/>
                        <a:t>n/a</a:t>
                      </a:r>
                    </a:p>
                  </a:txBody>
                  <a:tcPr/>
                </a:tc>
                <a:extLst>
                  <a:ext uri="{0D108BD9-81ED-4DB2-BD59-A6C34878D82A}">
                    <a16:rowId xmlns:a16="http://schemas.microsoft.com/office/drawing/2014/main" val="3997009854"/>
                  </a:ext>
                </a:extLst>
              </a:tr>
            </a:tbl>
          </a:graphicData>
        </a:graphic>
      </p:graphicFrame>
    </p:spTree>
    <p:extLst>
      <p:ext uri="{BB962C8B-B14F-4D97-AF65-F5344CB8AC3E}">
        <p14:creationId xmlns:p14="http://schemas.microsoft.com/office/powerpoint/2010/main" val="3490867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9"/>
          <p:cNvSpPr txBox="1">
            <a:spLocks noGrp="1"/>
          </p:cNvSpPr>
          <p:nvPr>
            <p:ph type="title"/>
          </p:nvPr>
        </p:nvSpPr>
        <p:spPr>
          <a:prstGeom prst="rect">
            <a:avLst/>
          </a:prstGeom>
        </p:spPr>
        <p:txBody>
          <a:bodyPr spcFirstLastPara="1" wrap="square" lIns="91425" tIns="91425" rIns="91425" bIns="91425" anchor="t" anchorCtr="0">
            <a:normAutofit/>
          </a:bodyPr>
          <a:lstStyle/>
          <a:p>
            <a:r>
              <a:rPr lang="en-US" b="1" dirty="0">
                <a:solidFill>
                  <a:srgbClr val="2A0586"/>
                </a:solidFill>
              </a:rPr>
              <a:t>SAMPLE PRINTOUTS</a:t>
            </a:r>
            <a:endParaRPr b="1" dirty="0">
              <a:solidFill>
                <a:srgbClr val="2A0586"/>
              </a:solidFill>
            </a:endParaRPr>
          </a:p>
        </p:txBody>
      </p:sp>
      <p:pic>
        <p:nvPicPr>
          <p:cNvPr id="9" name="Google Shape;530;p58">
            <a:extLst>
              <a:ext uri="{FF2B5EF4-FFF2-40B4-BE49-F238E27FC236}">
                <a16:creationId xmlns:a16="http://schemas.microsoft.com/office/drawing/2014/main" id="{DF8563EE-0C92-4FC8-B303-781A2409E4D6}"/>
              </a:ext>
            </a:extLst>
          </p:cNvPr>
          <p:cNvPicPr preferRelativeResize="0"/>
          <p:nvPr/>
        </p:nvPicPr>
        <p:blipFill>
          <a:blip r:embed="rId3">
            <a:alphaModFix/>
          </a:blip>
          <a:stretch>
            <a:fillRect/>
          </a:stretch>
        </p:blipFill>
        <p:spPr>
          <a:xfrm>
            <a:off x="7728856" y="247201"/>
            <a:ext cx="2915429" cy="6363598"/>
          </a:xfrm>
          <a:prstGeom prst="rect">
            <a:avLst/>
          </a:prstGeom>
          <a:ln>
            <a:noFill/>
          </a:ln>
          <a:effectLst>
            <a:outerShdw blurRad="292100" dist="139700" dir="2700000" algn="tl" rotWithShape="0">
              <a:srgbClr val="333333">
                <a:alpha val="65000"/>
              </a:srgbClr>
            </a:outerShdw>
          </a:effectLst>
        </p:spPr>
      </p:pic>
      <p:sp>
        <p:nvSpPr>
          <p:cNvPr id="536" name="Google Shape;536;p59"/>
          <p:cNvSpPr txBox="1">
            <a:spLocks noGrp="1"/>
          </p:cNvSpPr>
          <p:nvPr>
            <p:ph type="body" idx="1"/>
          </p:nvPr>
        </p:nvSpPr>
        <p:spPr>
          <a:xfrm>
            <a:off x="415600" y="1536633"/>
            <a:ext cx="5680400" cy="4555200"/>
          </a:xfrm>
          <a:prstGeom prst="rect">
            <a:avLst/>
          </a:prstGeom>
        </p:spPr>
        <p:txBody>
          <a:bodyPr spcFirstLastPara="1" wrap="square" lIns="91425" tIns="91425" rIns="91425" bIns="91425" anchor="t" anchorCtr="0">
            <a:normAutofit/>
          </a:bodyPr>
          <a:lstStyle/>
          <a:p>
            <a:pPr marL="400050" marR="331470" indent="-368300">
              <a:lnSpc>
                <a:spcPct val="100000"/>
              </a:lnSpc>
              <a:buClr>
                <a:schemeClr val="tx1"/>
              </a:buClr>
              <a:buSzPts val="2200"/>
              <a:buAutoNum type="arabicPeriod"/>
            </a:pPr>
            <a:r>
              <a:rPr lang="en" sz="2200" dirty="0">
                <a:solidFill>
                  <a:schemeClr val="tx1"/>
                </a:solidFill>
              </a:rPr>
              <a:t>Referee Sheet</a:t>
            </a:r>
            <a:endParaRPr sz="2200" dirty="0">
              <a:solidFill>
                <a:schemeClr val="tx1"/>
              </a:solidFill>
            </a:endParaRPr>
          </a:p>
          <a:p>
            <a:pPr marL="400050" marR="331470" indent="-368300">
              <a:lnSpc>
                <a:spcPct val="100000"/>
              </a:lnSpc>
              <a:buClr>
                <a:schemeClr val="tx1"/>
              </a:buClr>
              <a:buSzPts val="2200"/>
              <a:buAutoNum type="arabicPeriod"/>
            </a:pPr>
            <a:r>
              <a:rPr lang="en" sz="2200" dirty="0">
                <a:solidFill>
                  <a:schemeClr val="tx1"/>
                </a:solidFill>
              </a:rPr>
              <a:t>Colorado Sheet</a:t>
            </a:r>
            <a:endParaRPr sz="2200" dirty="0">
              <a:solidFill>
                <a:schemeClr val="tx1"/>
              </a:solidFill>
            </a:endParaRPr>
          </a:p>
          <a:p>
            <a:pPr marL="400050" marR="331470" indent="-368300">
              <a:lnSpc>
                <a:spcPct val="100000"/>
              </a:lnSpc>
              <a:buClr>
                <a:srgbClr val="0000FF"/>
              </a:buClr>
              <a:buSzPts val="2200"/>
              <a:buFont typeface="Arial"/>
              <a:buAutoNum type="arabicPeriod"/>
            </a:pPr>
            <a:r>
              <a:rPr lang="en-US" sz="2200" b="1" dirty="0">
                <a:solidFill>
                  <a:srgbClr val="0000FF"/>
                </a:solidFill>
              </a:rPr>
              <a:t>Colorado Heat Sheet</a:t>
            </a:r>
            <a:r>
              <a:rPr lang="en-US" sz="2200" dirty="0">
                <a:solidFill>
                  <a:srgbClr val="0000FF"/>
                </a:solidFill>
              </a:rPr>
              <a:t> (or race summary sheet)</a:t>
            </a:r>
            <a:endParaRPr lang="en-US" sz="2200" b="1" dirty="0">
              <a:solidFill>
                <a:srgbClr val="0000FF"/>
              </a:solidFill>
            </a:endParaRPr>
          </a:p>
          <a:p>
            <a:pPr marL="400050" marR="331470" indent="-368300">
              <a:lnSpc>
                <a:spcPct val="100000"/>
              </a:lnSpc>
              <a:buClr>
                <a:srgbClr val="0000FF"/>
              </a:buClr>
              <a:buSzPts val="2200"/>
              <a:buAutoNum type="arabicPeriod"/>
            </a:pPr>
            <a:endParaRPr sz="2200" dirty="0">
              <a:solidFill>
                <a:schemeClr val="dk1"/>
              </a:solidFill>
            </a:endParaRPr>
          </a:p>
          <a:p>
            <a:pPr marR="331470" indent="0">
              <a:lnSpc>
                <a:spcPct val="100000"/>
              </a:lnSpc>
              <a:buNone/>
            </a:pPr>
            <a:endParaRPr sz="2000" dirty="0"/>
          </a:p>
        </p:txBody>
      </p:sp>
      <p:pic>
        <p:nvPicPr>
          <p:cNvPr id="3" name="Picture 2" descr="Table&#10;&#10;Description automatically generated">
            <a:extLst>
              <a:ext uri="{FF2B5EF4-FFF2-40B4-BE49-F238E27FC236}">
                <a16:creationId xmlns:a16="http://schemas.microsoft.com/office/drawing/2014/main" id="{8EFFDDA5-158F-456D-89C0-359B0C180807}"/>
              </a:ext>
            </a:extLst>
          </p:cNvPr>
          <p:cNvPicPr>
            <a:picLocks noChangeAspect="1"/>
          </p:cNvPicPr>
          <p:nvPr/>
        </p:nvPicPr>
        <p:blipFill>
          <a:blip r:embed="rId4"/>
          <a:stretch>
            <a:fillRect/>
          </a:stretch>
        </p:blipFill>
        <p:spPr>
          <a:xfrm rot="21372834">
            <a:off x="6657605" y="348343"/>
            <a:ext cx="4946073" cy="6400800"/>
          </a:xfrm>
          <a:prstGeom prst="rect">
            <a:avLst/>
          </a:prstGeom>
          <a:ln>
            <a:noFill/>
          </a:ln>
          <a:effectLst>
            <a:outerShdw blurRad="292100" dist="139700" dir="2700000" algn="tl" rotWithShape="0">
              <a:srgbClr val="333333">
                <a:alpha val="65000"/>
              </a:srgbClr>
            </a:outerShdw>
          </a:effectLst>
        </p:spPr>
      </p:pic>
      <p:pic>
        <p:nvPicPr>
          <p:cNvPr id="5" name="Picture 4" descr="Table&#10;&#10;Description automatically generated">
            <a:extLst>
              <a:ext uri="{FF2B5EF4-FFF2-40B4-BE49-F238E27FC236}">
                <a16:creationId xmlns:a16="http://schemas.microsoft.com/office/drawing/2014/main" id="{5EBE741C-89BF-45A2-9C88-D7275BF56B25}"/>
              </a:ext>
            </a:extLst>
          </p:cNvPr>
          <p:cNvPicPr>
            <a:picLocks noChangeAspect="1"/>
          </p:cNvPicPr>
          <p:nvPr/>
        </p:nvPicPr>
        <p:blipFill>
          <a:blip r:embed="rId5"/>
          <a:stretch>
            <a:fillRect/>
          </a:stretch>
        </p:blipFill>
        <p:spPr>
          <a:xfrm rot="274919">
            <a:off x="6657604" y="348343"/>
            <a:ext cx="4946073" cy="6400800"/>
          </a:xfrm>
          <a:prstGeom prst="rect">
            <a:avLst/>
          </a:prstGeom>
          <a:ln>
            <a:noFill/>
          </a:ln>
          <a:effectLst>
            <a:outerShdw blurRad="292100" dist="139700" dir="2700000" algn="tl" rotWithShape="0">
              <a:srgbClr val="333333">
                <a:alpha val="65000"/>
              </a:srgbClr>
            </a:outerShdw>
          </a:effectLst>
        </p:spPr>
      </p:pic>
      <p:pic>
        <p:nvPicPr>
          <p:cNvPr id="7" name="Picture 6" descr="Diagram&#10;&#10;Description automatically generated">
            <a:extLst>
              <a:ext uri="{FF2B5EF4-FFF2-40B4-BE49-F238E27FC236}">
                <a16:creationId xmlns:a16="http://schemas.microsoft.com/office/drawing/2014/main" id="{B0623147-1821-4813-8C22-0806020F9951}"/>
              </a:ext>
            </a:extLst>
          </p:cNvPr>
          <p:cNvPicPr>
            <a:picLocks noChangeAspect="1"/>
          </p:cNvPicPr>
          <p:nvPr/>
        </p:nvPicPr>
        <p:blipFill rotWithShape="1">
          <a:blip r:embed="rId6"/>
          <a:srcRect b="30317"/>
          <a:stretch/>
        </p:blipFill>
        <p:spPr>
          <a:xfrm rot="21351219">
            <a:off x="6137832" y="1387884"/>
            <a:ext cx="5299364" cy="47788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0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9"/>
          <p:cNvSpPr txBox="1">
            <a:spLocks noGrp="1"/>
          </p:cNvSpPr>
          <p:nvPr>
            <p:ph type="title"/>
          </p:nvPr>
        </p:nvSpPr>
        <p:spPr>
          <a:prstGeom prst="rect">
            <a:avLst/>
          </a:prstGeom>
        </p:spPr>
        <p:txBody>
          <a:bodyPr spcFirstLastPara="1" wrap="square" lIns="91425" tIns="91425" rIns="91425" bIns="91425" anchor="t" anchorCtr="0">
            <a:normAutofit/>
          </a:bodyPr>
          <a:lstStyle/>
          <a:p>
            <a:r>
              <a:rPr lang="en-US" b="1" dirty="0">
                <a:solidFill>
                  <a:srgbClr val="2A0586"/>
                </a:solidFill>
              </a:rPr>
              <a:t>SAMPLE PRINTOUTS</a:t>
            </a:r>
            <a:endParaRPr b="1" dirty="0">
              <a:solidFill>
                <a:srgbClr val="2A0586"/>
              </a:solidFill>
            </a:endParaRPr>
          </a:p>
        </p:txBody>
      </p:sp>
      <p:pic>
        <p:nvPicPr>
          <p:cNvPr id="9" name="Google Shape;530;p58">
            <a:extLst>
              <a:ext uri="{FF2B5EF4-FFF2-40B4-BE49-F238E27FC236}">
                <a16:creationId xmlns:a16="http://schemas.microsoft.com/office/drawing/2014/main" id="{DF8563EE-0C92-4FC8-B303-781A2409E4D6}"/>
              </a:ext>
            </a:extLst>
          </p:cNvPr>
          <p:cNvPicPr preferRelativeResize="0"/>
          <p:nvPr/>
        </p:nvPicPr>
        <p:blipFill>
          <a:blip r:embed="rId3">
            <a:alphaModFix/>
          </a:blip>
          <a:stretch>
            <a:fillRect/>
          </a:stretch>
        </p:blipFill>
        <p:spPr>
          <a:xfrm>
            <a:off x="7728856" y="247201"/>
            <a:ext cx="2915429" cy="6363598"/>
          </a:xfrm>
          <a:prstGeom prst="rect">
            <a:avLst/>
          </a:prstGeom>
          <a:ln>
            <a:noFill/>
          </a:ln>
          <a:effectLst>
            <a:outerShdw blurRad="292100" dist="139700" dir="2700000" algn="tl" rotWithShape="0">
              <a:srgbClr val="333333">
                <a:alpha val="65000"/>
              </a:srgbClr>
            </a:outerShdw>
          </a:effectLst>
        </p:spPr>
      </p:pic>
      <p:sp>
        <p:nvSpPr>
          <p:cNvPr id="536" name="Google Shape;536;p59"/>
          <p:cNvSpPr txBox="1">
            <a:spLocks noGrp="1"/>
          </p:cNvSpPr>
          <p:nvPr>
            <p:ph type="body" idx="1"/>
          </p:nvPr>
        </p:nvSpPr>
        <p:spPr>
          <a:xfrm>
            <a:off x="415600" y="1536633"/>
            <a:ext cx="5680400" cy="4555200"/>
          </a:xfrm>
          <a:prstGeom prst="rect">
            <a:avLst/>
          </a:prstGeom>
        </p:spPr>
        <p:txBody>
          <a:bodyPr spcFirstLastPara="1" wrap="square" lIns="91425" tIns="91425" rIns="91425" bIns="91425" anchor="t" anchorCtr="0">
            <a:normAutofit/>
          </a:bodyPr>
          <a:lstStyle/>
          <a:p>
            <a:pPr marL="400050" marR="331470" indent="-368300">
              <a:lnSpc>
                <a:spcPct val="100000"/>
              </a:lnSpc>
              <a:buClr>
                <a:schemeClr val="tx1"/>
              </a:buClr>
              <a:buSzPts val="2200"/>
              <a:buAutoNum type="arabicPeriod"/>
            </a:pPr>
            <a:r>
              <a:rPr lang="en" sz="2200" dirty="0">
                <a:solidFill>
                  <a:schemeClr val="tx1"/>
                </a:solidFill>
              </a:rPr>
              <a:t>Referee Sheet</a:t>
            </a:r>
            <a:endParaRPr sz="2200" dirty="0">
              <a:solidFill>
                <a:schemeClr val="tx1"/>
              </a:solidFill>
            </a:endParaRPr>
          </a:p>
          <a:p>
            <a:pPr marL="400050" marR="331470" indent="-368300">
              <a:lnSpc>
                <a:spcPct val="100000"/>
              </a:lnSpc>
              <a:buClr>
                <a:schemeClr val="tx1"/>
              </a:buClr>
              <a:buSzPts val="2200"/>
              <a:buAutoNum type="arabicPeriod"/>
            </a:pPr>
            <a:r>
              <a:rPr lang="en" sz="2200" dirty="0">
                <a:solidFill>
                  <a:schemeClr val="tx1"/>
                </a:solidFill>
              </a:rPr>
              <a:t>Colorado Sheet</a:t>
            </a:r>
            <a:endParaRPr sz="2200" dirty="0">
              <a:solidFill>
                <a:schemeClr val="tx1"/>
              </a:solidFill>
            </a:endParaRPr>
          </a:p>
          <a:p>
            <a:pPr marL="400050" marR="331470" indent="-368300">
              <a:lnSpc>
                <a:spcPct val="100000"/>
              </a:lnSpc>
              <a:buClr>
                <a:schemeClr val="tx1"/>
              </a:buClr>
              <a:buSzPts val="2200"/>
              <a:buFont typeface="Arial"/>
              <a:buAutoNum type="arabicPeriod"/>
            </a:pPr>
            <a:r>
              <a:rPr lang="en-US" sz="2200" dirty="0">
                <a:solidFill>
                  <a:schemeClr val="tx1"/>
                </a:solidFill>
              </a:rPr>
              <a:t>Colorado Heat Sheet (or race summary sheet)</a:t>
            </a:r>
          </a:p>
          <a:p>
            <a:pPr marL="400050" marR="331470" indent="-368300">
              <a:lnSpc>
                <a:spcPct val="100000"/>
              </a:lnSpc>
              <a:buClr>
                <a:srgbClr val="0000FF"/>
              </a:buClr>
              <a:buSzPts val="2200"/>
              <a:buFont typeface="Arial"/>
              <a:buAutoNum type="arabicPeriod"/>
            </a:pPr>
            <a:r>
              <a:rPr lang="en-US" sz="2200" b="1" dirty="0">
                <a:solidFill>
                  <a:srgbClr val="0000FF"/>
                </a:solidFill>
              </a:rPr>
              <a:t>Lane Timer Sheets</a:t>
            </a:r>
          </a:p>
          <a:p>
            <a:pPr marL="400050" marR="331470" indent="-368300">
              <a:lnSpc>
                <a:spcPct val="100000"/>
              </a:lnSpc>
              <a:buClr>
                <a:srgbClr val="0000FF"/>
              </a:buClr>
              <a:buSzPts val="2200"/>
              <a:buFont typeface="Arial"/>
              <a:buAutoNum type="arabicPeriod"/>
            </a:pPr>
            <a:endParaRPr lang="en-US" sz="2200" b="1" dirty="0">
              <a:solidFill>
                <a:srgbClr val="0000FF"/>
              </a:solidFill>
            </a:endParaRPr>
          </a:p>
          <a:p>
            <a:pPr marL="400050" marR="331470" indent="-368300">
              <a:lnSpc>
                <a:spcPct val="100000"/>
              </a:lnSpc>
              <a:buClr>
                <a:srgbClr val="0000FF"/>
              </a:buClr>
              <a:buSzPts val="2200"/>
              <a:buAutoNum type="arabicPeriod"/>
            </a:pPr>
            <a:endParaRPr sz="2200" dirty="0">
              <a:solidFill>
                <a:schemeClr val="dk1"/>
              </a:solidFill>
            </a:endParaRPr>
          </a:p>
          <a:p>
            <a:pPr marR="331470" indent="0">
              <a:lnSpc>
                <a:spcPct val="100000"/>
              </a:lnSpc>
              <a:buNone/>
            </a:pPr>
            <a:endParaRPr sz="2000" dirty="0"/>
          </a:p>
        </p:txBody>
      </p:sp>
      <p:pic>
        <p:nvPicPr>
          <p:cNvPr id="3" name="Picture 2" descr="Table&#10;&#10;Description automatically generated">
            <a:extLst>
              <a:ext uri="{FF2B5EF4-FFF2-40B4-BE49-F238E27FC236}">
                <a16:creationId xmlns:a16="http://schemas.microsoft.com/office/drawing/2014/main" id="{8EFFDDA5-158F-456D-89C0-359B0C180807}"/>
              </a:ext>
            </a:extLst>
          </p:cNvPr>
          <p:cNvPicPr>
            <a:picLocks noChangeAspect="1"/>
          </p:cNvPicPr>
          <p:nvPr/>
        </p:nvPicPr>
        <p:blipFill>
          <a:blip r:embed="rId4"/>
          <a:stretch>
            <a:fillRect/>
          </a:stretch>
        </p:blipFill>
        <p:spPr>
          <a:xfrm rot="21372834">
            <a:off x="6657605" y="348343"/>
            <a:ext cx="4946073" cy="6400800"/>
          </a:xfrm>
          <a:prstGeom prst="rect">
            <a:avLst/>
          </a:prstGeom>
          <a:ln>
            <a:noFill/>
          </a:ln>
          <a:effectLst>
            <a:outerShdw blurRad="292100" dist="139700" dir="2700000" algn="tl" rotWithShape="0">
              <a:srgbClr val="333333">
                <a:alpha val="65000"/>
              </a:srgbClr>
            </a:outerShdw>
          </a:effectLst>
        </p:spPr>
      </p:pic>
      <p:pic>
        <p:nvPicPr>
          <p:cNvPr id="5" name="Picture 4" descr="Table&#10;&#10;Description automatically generated">
            <a:extLst>
              <a:ext uri="{FF2B5EF4-FFF2-40B4-BE49-F238E27FC236}">
                <a16:creationId xmlns:a16="http://schemas.microsoft.com/office/drawing/2014/main" id="{5EBE741C-89BF-45A2-9C88-D7275BF56B25}"/>
              </a:ext>
            </a:extLst>
          </p:cNvPr>
          <p:cNvPicPr>
            <a:picLocks noChangeAspect="1"/>
          </p:cNvPicPr>
          <p:nvPr/>
        </p:nvPicPr>
        <p:blipFill>
          <a:blip r:embed="rId5"/>
          <a:stretch>
            <a:fillRect/>
          </a:stretch>
        </p:blipFill>
        <p:spPr>
          <a:xfrm rot="274919">
            <a:off x="6657604" y="348343"/>
            <a:ext cx="4946073" cy="6400800"/>
          </a:xfrm>
          <a:prstGeom prst="rect">
            <a:avLst/>
          </a:prstGeom>
          <a:ln>
            <a:noFill/>
          </a:ln>
          <a:effectLst>
            <a:outerShdw blurRad="292100" dist="139700" dir="2700000" algn="tl" rotWithShape="0">
              <a:srgbClr val="333333">
                <a:alpha val="65000"/>
              </a:srgbClr>
            </a:outerShdw>
          </a:effectLst>
        </p:spPr>
      </p:pic>
      <p:pic>
        <p:nvPicPr>
          <p:cNvPr id="7" name="Picture 6" descr="Diagram&#10;&#10;Description automatically generated">
            <a:extLst>
              <a:ext uri="{FF2B5EF4-FFF2-40B4-BE49-F238E27FC236}">
                <a16:creationId xmlns:a16="http://schemas.microsoft.com/office/drawing/2014/main" id="{B0623147-1821-4813-8C22-0806020F9951}"/>
              </a:ext>
            </a:extLst>
          </p:cNvPr>
          <p:cNvPicPr>
            <a:picLocks noChangeAspect="1"/>
          </p:cNvPicPr>
          <p:nvPr/>
        </p:nvPicPr>
        <p:blipFill rotWithShape="1">
          <a:blip r:embed="rId6"/>
          <a:srcRect b="30317"/>
          <a:stretch/>
        </p:blipFill>
        <p:spPr>
          <a:xfrm rot="21351219">
            <a:off x="6137832" y="1387884"/>
            <a:ext cx="5299364" cy="4778829"/>
          </a:xfrm>
          <a:prstGeom prst="rect">
            <a:avLst/>
          </a:prstGeom>
          <a:ln>
            <a:noFill/>
          </a:ln>
          <a:effectLst>
            <a:outerShdw blurRad="292100" dist="139700" dir="2700000" algn="tl" rotWithShape="0">
              <a:srgbClr val="333333">
                <a:alpha val="65000"/>
              </a:srgbClr>
            </a:outerShdw>
          </a:effectLst>
        </p:spPr>
      </p:pic>
      <p:pic>
        <p:nvPicPr>
          <p:cNvPr id="8" name="Picture 7" descr="Table&#10;&#10;Description automatically generated">
            <a:extLst>
              <a:ext uri="{FF2B5EF4-FFF2-40B4-BE49-F238E27FC236}">
                <a16:creationId xmlns:a16="http://schemas.microsoft.com/office/drawing/2014/main" id="{6DB6C393-F6DA-4A6E-912A-4F74482C1490}"/>
              </a:ext>
            </a:extLst>
          </p:cNvPr>
          <p:cNvPicPr>
            <a:picLocks noChangeAspect="1"/>
          </p:cNvPicPr>
          <p:nvPr/>
        </p:nvPicPr>
        <p:blipFill rotWithShape="1">
          <a:blip r:embed="rId7"/>
          <a:srcRect b="34694"/>
          <a:stretch/>
        </p:blipFill>
        <p:spPr>
          <a:xfrm rot="324138">
            <a:off x="6243948" y="1536633"/>
            <a:ext cx="4946073"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48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F8BF3-E049-4F69-F116-542C3775CFE4}"/>
            </a:ext>
          </a:extLst>
        </p:cNvPr>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8CEC17F6-CE4D-D67B-DBA6-E22BB242674C}"/>
              </a:ext>
            </a:extLst>
          </p:cNvPr>
          <p:cNvPicPr>
            <a:picLocks noChangeAspect="1"/>
          </p:cNvPicPr>
          <p:nvPr/>
        </p:nvPicPr>
        <p:blipFill rotWithShape="1">
          <a:blip r:embed="rId2"/>
          <a:srcRect l="2216" t="3498" r="2384" b="36338"/>
          <a:stretch>
            <a:fillRect/>
          </a:stretch>
        </p:blipFill>
        <p:spPr>
          <a:xfrm>
            <a:off x="187890" y="110503"/>
            <a:ext cx="7878872" cy="643016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FA9DBBD-A9BA-DE0D-AA29-0B57225C365A}"/>
              </a:ext>
            </a:extLst>
          </p:cNvPr>
          <p:cNvSpPr txBox="1"/>
          <p:nvPr/>
        </p:nvSpPr>
        <p:spPr>
          <a:xfrm rot="20678766">
            <a:off x="7803714" y="923294"/>
            <a:ext cx="3732756" cy="1569660"/>
          </a:xfrm>
          <a:prstGeom prst="rect">
            <a:avLst/>
          </a:prstGeom>
          <a:ln/>
          <a:effectLst>
            <a:outerShdw blurRad="40000" dist="762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a:solidFill>
                  <a:srgbClr val="000066"/>
                </a:solidFill>
                <a:latin typeface="Arial" panose="020B0604020202020204" pitchFamily="34" charset="0"/>
                <a:cs typeface="Arial" panose="020B0604020202020204" pitchFamily="34" charset="0"/>
              </a:rPr>
              <a:t>COLORADO SYSTEM 5 </a:t>
            </a:r>
          </a:p>
          <a:p>
            <a:pPr algn="ctr"/>
            <a:r>
              <a:rPr lang="en-US" sz="3200" b="1" dirty="0">
                <a:solidFill>
                  <a:srgbClr val="000066"/>
                </a:solidFill>
                <a:latin typeface="Arial" panose="020B0604020202020204" pitchFamily="34" charset="0"/>
                <a:cs typeface="Arial" panose="020B0604020202020204" pitchFamily="34" charset="0"/>
              </a:rPr>
              <a:t>(no pads)</a:t>
            </a:r>
          </a:p>
        </p:txBody>
      </p:sp>
    </p:spTree>
    <p:extLst>
      <p:ext uri="{BB962C8B-B14F-4D97-AF65-F5344CB8AC3E}">
        <p14:creationId xmlns:p14="http://schemas.microsoft.com/office/powerpoint/2010/main" val="94270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C65C7-809D-7407-6C18-572F5883C07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82429F-E49D-D995-616A-0207BB07CA8B}"/>
              </a:ext>
            </a:extLst>
          </p:cNvPr>
          <p:cNvPicPr>
            <a:picLocks noChangeAspect="1"/>
          </p:cNvPicPr>
          <p:nvPr/>
        </p:nvPicPr>
        <p:blipFill>
          <a:blip r:embed="rId2"/>
          <a:stretch>
            <a:fillRect/>
          </a:stretch>
        </p:blipFill>
        <p:spPr>
          <a:xfrm>
            <a:off x="200416" y="179982"/>
            <a:ext cx="8849246" cy="649803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4A97E75-ADA8-CEBB-415B-B02F560DA310}"/>
              </a:ext>
            </a:extLst>
          </p:cNvPr>
          <p:cNvSpPr txBox="1"/>
          <p:nvPr/>
        </p:nvSpPr>
        <p:spPr>
          <a:xfrm rot="20678766">
            <a:off x="7966552" y="1189972"/>
            <a:ext cx="3732756" cy="156966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a:solidFill>
                  <a:srgbClr val="000066"/>
                </a:solidFill>
                <a:latin typeface="Arial" panose="020B0604020202020204" pitchFamily="34" charset="0"/>
                <a:cs typeface="Arial" panose="020B0604020202020204" pitchFamily="34" charset="0"/>
              </a:rPr>
              <a:t>COLORADO SYSTEM 7 </a:t>
            </a:r>
          </a:p>
          <a:p>
            <a:pPr algn="ctr"/>
            <a:r>
              <a:rPr lang="en-US" sz="3200" b="1" dirty="0">
                <a:solidFill>
                  <a:srgbClr val="000066"/>
                </a:solidFill>
                <a:latin typeface="Arial" panose="020B0604020202020204" pitchFamily="34" charset="0"/>
                <a:cs typeface="Arial" panose="020B0604020202020204" pitchFamily="34" charset="0"/>
              </a:rPr>
              <a:t>(with pads)</a:t>
            </a:r>
          </a:p>
        </p:txBody>
      </p:sp>
    </p:spTree>
    <p:extLst>
      <p:ext uri="{BB962C8B-B14F-4D97-AF65-F5344CB8AC3E}">
        <p14:creationId xmlns:p14="http://schemas.microsoft.com/office/powerpoint/2010/main" val="22437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0">
          <a:extLst>
            <a:ext uri="{FF2B5EF4-FFF2-40B4-BE49-F238E27FC236}">
              <a16:creationId xmlns:a16="http://schemas.microsoft.com/office/drawing/2014/main" id="{21A77FD9-03C8-F3AA-4464-C9C38D4BD671}"/>
            </a:ext>
          </a:extLst>
        </p:cNvPr>
        <p:cNvGrpSpPr/>
        <p:nvPr/>
      </p:nvGrpSpPr>
      <p:grpSpPr>
        <a:xfrm>
          <a:off x="0" y="0"/>
          <a:ext cx="0" cy="0"/>
          <a:chOff x="0" y="0"/>
          <a:chExt cx="0" cy="0"/>
        </a:xfrm>
      </p:grpSpPr>
      <p:sp>
        <p:nvSpPr>
          <p:cNvPr id="621" name="Google Shape;621;p71">
            <a:extLst>
              <a:ext uri="{FF2B5EF4-FFF2-40B4-BE49-F238E27FC236}">
                <a16:creationId xmlns:a16="http://schemas.microsoft.com/office/drawing/2014/main" id="{9A09E6B2-6104-D2E2-1BA9-276A702CA5CB}"/>
              </a:ext>
            </a:extLst>
          </p:cNvPr>
          <p:cNvSpPr txBox="1">
            <a:spLocks noGrp="1"/>
          </p:cNvSpPr>
          <p:nvPr>
            <p:ph type="ctrTitle"/>
          </p:nvPr>
        </p:nvSpPr>
        <p:spPr>
          <a:xfrm>
            <a:off x="1835708" y="992767"/>
            <a:ext cx="8520600" cy="2736900"/>
          </a:xfrm>
          <a:prstGeom prst="rect">
            <a:avLst/>
          </a:prstGeom>
        </p:spPr>
        <p:txBody>
          <a:bodyPr spcFirstLastPara="1" wrap="square" lIns="91425" tIns="91425" rIns="91425" bIns="91425" anchor="b" anchorCtr="0">
            <a:normAutofit/>
          </a:bodyPr>
          <a:lstStyle/>
          <a:p>
            <a:r>
              <a:rPr lang="en-US" b="1" dirty="0">
                <a:solidFill>
                  <a:srgbClr val="000066"/>
                </a:solidFill>
              </a:rPr>
              <a:t>KNOWLEDGE CHECK</a:t>
            </a:r>
            <a:endParaRPr b="1" dirty="0">
              <a:solidFill>
                <a:srgbClr val="000066"/>
              </a:solidFill>
            </a:endParaRPr>
          </a:p>
        </p:txBody>
      </p:sp>
    </p:spTree>
    <p:extLst>
      <p:ext uri="{BB962C8B-B14F-4D97-AF65-F5344CB8AC3E}">
        <p14:creationId xmlns:p14="http://schemas.microsoft.com/office/powerpoint/2010/main" val="309574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24D38-0E40-357B-7655-96DB7868B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C6AEB-8066-BEAF-15C5-3D1B4EF08EB4}"/>
              </a:ext>
            </a:extLst>
          </p:cNvPr>
          <p:cNvSpPr>
            <a:spLocks noGrp="1"/>
          </p:cNvSpPr>
          <p:nvPr>
            <p:ph type="title"/>
          </p:nvPr>
        </p:nvSpPr>
        <p:spPr/>
        <p:txBody>
          <a:bodyPr>
            <a:noAutofit/>
          </a:bodyPr>
          <a:lstStyle/>
          <a:p>
            <a:r>
              <a:rPr lang="en-US" sz="3600" b="1" dirty="0">
                <a:solidFill>
                  <a:srgbClr val="000066"/>
                </a:solidFill>
              </a:rPr>
              <a:t>Which of the following system designations are acceptable and complete?</a:t>
            </a:r>
          </a:p>
        </p:txBody>
      </p:sp>
      <p:graphicFrame>
        <p:nvGraphicFramePr>
          <p:cNvPr id="6" name="Table 5">
            <a:extLst>
              <a:ext uri="{FF2B5EF4-FFF2-40B4-BE49-F238E27FC236}">
                <a16:creationId xmlns:a16="http://schemas.microsoft.com/office/drawing/2014/main" id="{067D3537-6299-E777-1657-A1246DBCD3D7}"/>
              </a:ext>
            </a:extLst>
          </p:cNvPr>
          <p:cNvGraphicFramePr>
            <a:graphicFrameLocks noGrp="1"/>
          </p:cNvGraphicFramePr>
          <p:nvPr>
            <p:extLst>
              <p:ext uri="{D42A27DB-BD31-4B8C-83A1-F6EECF244321}">
                <p14:modId xmlns:p14="http://schemas.microsoft.com/office/powerpoint/2010/main" val="2521088714"/>
              </p:ext>
            </p:extLst>
          </p:nvPr>
        </p:nvGraphicFramePr>
        <p:xfrm>
          <a:off x="1743528" y="2820609"/>
          <a:ext cx="8704944" cy="3264504"/>
        </p:xfrm>
        <a:graphic>
          <a:graphicData uri="http://schemas.openxmlformats.org/drawingml/2006/table">
            <a:tbl>
              <a:tblPr firstRow="1" bandRow="1">
                <a:tableStyleId>{5C22544A-7EE6-4342-B048-85BDC9FD1C3A}</a:tableStyleId>
              </a:tblPr>
              <a:tblGrid>
                <a:gridCol w="2176236">
                  <a:extLst>
                    <a:ext uri="{9D8B030D-6E8A-4147-A177-3AD203B41FA5}">
                      <a16:colId xmlns:a16="http://schemas.microsoft.com/office/drawing/2014/main" val="2668286026"/>
                    </a:ext>
                  </a:extLst>
                </a:gridCol>
                <a:gridCol w="2176236">
                  <a:extLst>
                    <a:ext uri="{9D8B030D-6E8A-4147-A177-3AD203B41FA5}">
                      <a16:colId xmlns:a16="http://schemas.microsoft.com/office/drawing/2014/main" val="3026253382"/>
                    </a:ext>
                  </a:extLst>
                </a:gridCol>
                <a:gridCol w="2176236">
                  <a:extLst>
                    <a:ext uri="{9D8B030D-6E8A-4147-A177-3AD203B41FA5}">
                      <a16:colId xmlns:a16="http://schemas.microsoft.com/office/drawing/2014/main" val="385326919"/>
                    </a:ext>
                  </a:extLst>
                </a:gridCol>
                <a:gridCol w="2176236">
                  <a:extLst>
                    <a:ext uri="{9D8B030D-6E8A-4147-A177-3AD203B41FA5}">
                      <a16:colId xmlns:a16="http://schemas.microsoft.com/office/drawing/2014/main" val="1711091825"/>
                    </a:ext>
                  </a:extLst>
                </a:gridCol>
              </a:tblGrid>
              <a:tr h="544084">
                <a:tc>
                  <a:txBody>
                    <a:bodyPr/>
                    <a:lstStyle/>
                    <a:p>
                      <a:pPr algn="ctr"/>
                      <a:r>
                        <a:rPr lang="en-US" sz="2500" dirty="0"/>
                        <a:t>PRIMARY</a:t>
                      </a:r>
                    </a:p>
                  </a:txBody>
                  <a:tcPr anchor="ctr"/>
                </a:tc>
                <a:tc>
                  <a:txBody>
                    <a:bodyPr/>
                    <a:lstStyle/>
                    <a:p>
                      <a:pPr algn="ctr"/>
                      <a:r>
                        <a:rPr lang="en-US" sz="2500" dirty="0"/>
                        <a:t>SECONDARY</a:t>
                      </a:r>
                    </a:p>
                  </a:txBody>
                  <a:tcPr anchor="ctr"/>
                </a:tc>
                <a:tc>
                  <a:txBody>
                    <a:bodyPr/>
                    <a:lstStyle/>
                    <a:p>
                      <a:pPr algn="ctr"/>
                      <a:r>
                        <a:rPr lang="en-US" sz="2500" dirty="0"/>
                        <a:t>TERTIARY</a:t>
                      </a:r>
                    </a:p>
                  </a:txBody>
                  <a:tcPr anchor="ctr"/>
                </a:tc>
                <a:tc>
                  <a:txBody>
                    <a:bodyPr/>
                    <a:lstStyle/>
                    <a:p>
                      <a:pPr algn="ctr"/>
                      <a:r>
                        <a:rPr lang="en-US" sz="2500" dirty="0"/>
                        <a:t>ACCEPTABLE?</a:t>
                      </a:r>
                    </a:p>
                  </a:txBody>
                  <a:tcPr anchor="ctr"/>
                </a:tc>
                <a:extLst>
                  <a:ext uri="{0D108BD9-81ED-4DB2-BD59-A6C34878D82A}">
                    <a16:rowId xmlns:a16="http://schemas.microsoft.com/office/drawing/2014/main" val="250005265"/>
                  </a:ext>
                </a:extLst>
              </a:tr>
              <a:tr h="544084">
                <a:tc>
                  <a:txBody>
                    <a:bodyPr/>
                    <a:lstStyle/>
                    <a:p>
                      <a:pPr marL="457200" indent="-457200" algn="l">
                        <a:buFont typeface="+mj-lt"/>
                        <a:buAutoNum type="alphaUcPeriod"/>
                      </a:pPr>
                      <a:r>
                        <a:rPr lang="en-US" sz="2200" dirty="0"/>
                        <a:t>Touchpads</a:t>
                      </a:r>
                    </a:p>
                  </a:txBody>
                  <a:tcPr anchor="ctr"/>
                </a:tc>
                <a:tc>
                  <a:txBody>
                    <a:bodyPr/>
                    <a:lstStyle/>
                    <a:p>
                      <a:pPr algn="ctr"/>
                      <a:r>
                        <a:rPr lang="en-US" sz="2200" dirty="0"/>
                        <a:t>3 Buttons</a:t>
                      </a:r>
                    </a:p>
                  </a:txBody>
                  <a:tcPr anchor="ctr"/>
                </a:tc>
                <a:tc>
                  <a:txBody>
                    <a:bodyPr/>
                    <a:lstStyle/>
                    <a:p>
                      <a:pPr algn="ctr"/>
                      <a:r>
                        <a:rPr lang="en-US" sz="2200" dirty="0"/>
                        <a:t>None</a:t>
                      </a:r>
                    </a:p>
                  </a:txBody>
                  <a:tcPr anchor="ctr"/>
                </a:tc>
                <a:tc>
                  <a:txBody>
                    <a:bodyPr/>
                    <a:lstStyle/>
                    <a:p>
                      <a:pPr algn="ctr"/>
                      <a:r>
                        <a:rPr lang="en-US" sz="2200" b="1" dirty="0">
                          <a:solidFill>
                            <a:srgbClr val="FF0000"/>
                          </a:solidFill>
                        </a:rPr>
                        <a:t>NO</a:t>
                      </a:r>
                    </a:p>
                  </a:txBody>
                  <a:tcPr anchor="ctr"/>
                </a:tc>
                <a:extLst>
                  <a:ext uri="{0D108BD9-81ED-4DB2-BD59-A6C34878D82A}">
                    <a16:rowId xmlns:a16="http://schemas.microsoft.com/office/drawing/2014/main" val="648545223"/>
                  </a:ext>
                </a:extLst>
              </a:tr>
              <a:tr h="544084">
                <a:tc>
                  <a:txBody>
                    <a:bodyPr/>
                    <a:lstStyle/>
                    <a:p>
                      <a:pPr marL="0" indent="0" algn="l">
                        <a:buFont typeface="+mj-lt"/>
                        <a:buNone/>
                      </a:pPr>
                      <a:r>
                        <a:rPr lang="en-US" sz="2200" dirty="0"/>
                        <a:t>B.    Touchpads </a:t>
                      </a:r>
                    </a:p>
                  </a:txBody>
                  <a:tcPr anchor="ctr"/>
                </a:tc>
                <a:tc>
                  <a:txBody>
                    <a:bodyPr/>
                    <a:lstStyle/>
                    <a:p>
                      <a:pPr algn="ctr"/>
                      <a:r>
                        <a:rPr lang="en-US" sz="2200" dirty="0"/>
                        <a:t>1 watch</a:t>
                      </a:r>
                    </a:p>
                  </a:txBody>
                  <a:tcPr anchor="ctr"/>
                </a:tc>
                <a:tc>
                  <a:txBody>
                    <a:bodyPr/>
                    <a:lstStyle/>
                    <a:p>
                      <a:pPr algn="ctr"/>
                      <a:r>
                        <a:rPr lang="en-US" sz="2200" dirty="0"/>
                        <a:t>None</a:t>
                      </a:r>
                    </a:p>
                  </a:txBody>
                  <a:tcPr anchor="ctr"/>
                </a:tc>
                <a:tc>
                  <a:txBody>
                    <a:bodyPr/>
                    <a:lstStyle/>
                    <a:p>
                      <a:pPr algn="ctr"/>
                      <a:r>
                        <a:rPr lang="en-US" sz="2200" dirty="0"/>
                        <a:t>Yes</a:t>
                      </a:r>
                    </a:p>
                  </a:txBody>
                  <a:tcPr anchor="ctr"/>
                </a:tc>
                <a:extLst>
                  <a:ext uri="{0D108BD9-81ED-4DB2-BD59-A6C34878D82A}">
                    <a16:rowId xmlns:a16="http://schemas.microsoft.com/office/drawing/2014/main" val="1917993937"/>
                  </a:ext>
                </a:extLst>
              </a:tr>
              <a:tr h="544084">
                <a:tc>
                  <a:txBody>
                    <a:bodyPr/>
                    <a:lstStyle/>
                    <a:p>
                      <a:pPr marL="0" indent="0" algn="l">
                        <a:buFont typeface="+mj-lt"/>
                        <a:buNone/>
                      </a:pPr>
                      <a:r>
                        <a:rPr lang="en-US" sz="2200" dirty="0"/>
                        <a:t>C.    1 Button</a:t>
                      </a:r>
                    </a:p>
                  </a:txBody>
                  <a:tcPr anchor="ctr"/>
                </a:tc>
                <a:tc>
                  <a:txBody>
                    <a:bodyPr/>
                    <a:lstStyle/>
                    <a:p>
                      <a:pPr algn="ctr"/>
                      <a:r>
                        <a:rPr lang="en-US" sz="2200" dirty="0"/>
                        <a:t>2 watches</a:t>
                      </a:r>
                    </a:p>
                  </a:txBody>
                  <a:tcPr anchor="ctr"/>
                </a:tc>
                <a:tc>
                  <a:txBody>
                    <a:bodyPr/>
                    <a:lstStyle/>
                    <a:p>
                      <a:pPr algn="ctr"/>
                      <a:r>
                        <a:rPr lang="en-US" sz="2200" dirty="0"/>
                        <a:t>None</a:t>
                      </a:r>
                    </a:p>
                  </a:txBody>
                  <a:tcPr anchor="ctr"/>
                </a:tc>
                <a:tc>
                  <a:txBody>
                    <a:bodyPr/>
                    <a:lstStyle/>
                    <a:p>
                      <a:pPr algn="ctr"/>
                      <a:r>
                        <a:rPr lang="en-US" sz="2200" b="1" dirty="0">
                          <a:solidFill>
                            <a:srgbClr val="FF0000"/>
                          </a:solidFill>
                        </a:rPr>
                        <a:t>NO</a:t>
                      </a:r>
                    </a:p>
                  </a:txBody>
                  <a:tcPr anchor="ctr"/>
                </a:tc>
                <a:extLst>
                  <a:ext uri="{0D108BD9-81ED-4DB2-BD59-A6C34878D82A}">
                    <a16:rowId xmlns:a16="http://schemas.microsoft.com/office/drawing/2014/main" val="1423205081"/>
                  </a:ext>
                </a:extLst>
              </a:tr>
              <a:tr h="544084">
                <a:tc>
                  <a:txBody>
                    <a:bodyPr/>
                    <a:lstStyle/>
                    <a:p>
                      <a:pPr marL="0" indent="0" algn="l">
                        <a:buFont typeface="+mj-lt"/>
                        <a:buNone/>
                      </a:pPr>
                      <a:r>
                        <a:rPr lang="en-US" sz="2200" dirty="0"/>
                        <a:t>D.    3 Buttons</a:t>
                      </a:r>
                    </a:p>
                  </a:txBody>
                  <a:tcPr anchor="ctr"/>
                </a:tc>
                <a:tc>
                  <a:txBody>
                    <a:bodyPr/>
                    <a:lstStyle/>
                    <a:p>
                      <a:pPr algn="ctr"/>
                      <a:r>
                        <a:rPr lang="en-US" sz="2200" dirty="0"/>
                        <a:t>1 watch</a:t>
                      </a:r>
                    </a:p>
                  </a:txBody>
                  <a:tcPr anchor="ctr"/>
                </a:tc>
                <a:tc>
                  <a:txBody>
                    <a:bodyPr/>
                    <a:lstStyle/>
                    <a:p>
                      <a:pPr algn="ctr"/>
                      <a:r>
                        <a:rPr lang="en-US" sz="2200" dirty="0"/>
                        <a:t>None</a:t>
                      </a:r>
                    </a:p>
                  </a:txBody>
                  <a:tcPr anchor="ctr"/>
                </a:tc>
                <a:tc>
                  <a:txBody>
                    <a:bodyPr/>
                    <a:lstStyle/>
                    <a:p>
                      <a:pPr algn="ctr"/>
                      <a:r>
                        <a:rPr lang="en-US" sz="2200" dirty="0"/>
                        <a:t>Yes</a:t>
                      </a:r>
                    </a:p>
                  </a:txBody>
                  <a:tcPr anchor="ctr"/>
                </a:tc>
                <a:extLst>
                  <a:ext uri="{0D108BD9-81ED-4DB2-BD59-A6C34878D82A}">
                    <a16:rowId xmlns:a16="http://schemas.microsoft.com/office/drawing/2014/main" val="3111298217"/>
                  </a:ext>
                </a:extLst>
              </a:tr>
              <a:tr h="544084">
                <a:tc>
                  <a:txBody>
                    <a:bodyPr/>
                    <a:lstStyle/>
                    <a:p>
                      <a:pPr marL="0" indent="0" algn="l">
                        <a:buFont typeface="+mj-lt"/>
                        <a:buNone/>
                      </a:pPr>
                      <a:r>
                        <a:rPr lang="en-US" sz="2200" dirty="0"/>
                        <a:t>E.    Touchpads</a:t>
                      </a:r>
                    </a:p>
                  </a:txBody>
                  <a:tcPr anchor="ctr"/>
                </a:tc>
                <a:tc>
                  <a:txBody>
                    <a:bodyPr/>
                    <a:lstStyle/>
                    <a:p>
                      <a:pPr algn="ctr"/>
                      <a:r>
                        <a:rPr lang="en-US" sz="2200" dirty="0"/>
                        <a:t>1 Button</a:t>
                      </a:r>
                    </a:p>
                  </a:txBody>
                  <a:tcPr anchor="ctr"/>
                </a:tc>
                <a:tc>
                  <a:txBody>
                    <a:bodyPr/>
                    <a:lstStyle/>
                    <a:p>
                      <a:pPr algn="ctr"/>
                      <a:r>
                        <a:rPr lang="en-US" sz="2200" dirty="0"/>
                        <a:t>2 watches</a:t>
                      </a:r>
                    </a:p>
                  </a:txBody>
                  <a:tcPr anchor="ctr"/>
                </a:tc>
                <a:tc>
                  <a:txBody>
                    <a:bodyPr/>
                    <a:lstStyle/>
                    <a:p>
                      <a:pPr algn="ctr"/>
                      <a:r>
                        <a:rPr lang="en-US" sz="2200" dirty="0"/>
                        <a:t>Yes</a:t>
                      </a:r>
                    </a:p>
                  </a:txBody>
                  <a:tcPr anchor="ctr"/>
                </a:tc>
                <a:extLst>
                  <a:ext uri="{0D108BD9-81ED-4DB2-BD59-A6C34878D82A}">
                    <a16:rowId xmlns:a16="http://schemas.microsoft.com/office/drawing/2014/main" val="646275733"/>
                  </a:ext>
                </a:extLst>
              </a:tr>
            </a:tbl>
          </a:graphicData>
        </a:graphic>
      </p:graphicFrame>
    </p:spTree>
    <p:extLst>
      <p:ext uri="{BB962C8B-B14F-4D97-AF65-F5344CB8AC3E}">
        <p14:creationId xmlns:p14="http://schemas.microsoft.com/office/powerpoint/2010/main" val="307543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0">
          <a:extLst>
            <a:ext uri="{FF2B5EF4-FFF2-40B4-BE49-F238E27FC236}">
              <a16:creationId xmlns:a16="http://schemas.microsoft.com/office/drawing/2014/main" id="{DDA4C7E4-8055-44C3-4314-407AB30EB28B}"/>
            </a:ext>
          </a:extLst>
        </p:cNvPr>
        <p:cNvGrpSpPr/>
        <p:nvPr/>
      </p:nvGrpSpPr>
      <p:grpSpPr>
        <a:xfrm>
          <a:off x="0" y="0"/>
          <a:ext cx="0" cy="0"/>
          <a:chOff x="0" y="0"/>
          <a:chExt cx="0" cy="0"/>
        </a:xfrm>
      </p:grpSpPr>
      <p:sp>
        <p:nvSpPr>
          <p:cNvPr id="621" name="Google Shape;621;p71">
            <a:extLst>
              <a:ext uri="{FF2B5EF4-FFF2-40B4-BE49-F238E27FC236}">
                <a16:creationId xmlns:a16="http://schemas.microsoft.com/office/drawing/2014/main" id="{9BFDB8B3-50DC-F277-05CC-C1C052ED3F2E}"/>
              </a:ext>
            </a:extLst>
          </p:cNvPr>
          <p:cNvSpPr txBox="1">
            <a:spLocks noGrp="1"/>
          </p:cNvSpPr>
          <p:nvPr>
            <p:ph type="ctrTitle"/>
          </p:nvPr>
        </p:nvSpPr>
        <p:spPr>
          <a:xfrm>
            <a:off x="917854" y="1526167"/>
            <a:ext cx="10356292" cy="2657526"/>
          </a:xfrm>
          <a:prstGeom prst="rect">
            <a:avLst/>
          </a:prstGeom>
        </p:spPr>
        <p:txBody>
          <a:bodyPr spcFirstLastPara="1" wrap="square" lIns="91425" tIns="91425" rIns="91425" bIns="91425" anchor="b" anchorCtr="0">
            <a:normAutofit/>
          </a:bodyPr>
          <a:lstStyle/>
          <a:p>
            <a:r>
              <a:rPr lang="en-US" b="1" dirty="0">
                <a:solidFill>
                  <a:srgbClr val="000066"/>
                </a:solidFill>
              </a:rPr>
              <a:t>DETERMINING OFFICIAL TIME</a:t>
            </a:r>
            <a:br>
              <a:rPr lang="en-US" sz="3000" dirty="0">
                <a:solidFill>
                  <a:srgbClr val="000066"/>
                </a:solidFill>
              </a:rPr>
            </a:br>
            <a:r>
              <a:rPr lang="en-US" sz="3000" dirty="0">
                <a:solidFill>
                  <a:srgbClr val="000066"/>
                </a:solidFill>
              </a:rPr>
              <a:t>102.23.4</a:t>
            </a:r>
            <a:endParaRPr sz="3000" dirty="0">
              <a:solidFill>
                <a:srgbClr val="000066"/>
              </a:solidFill>
            </a:endParaRPr>
          </a:p>
        </p:txBody>
      </p:sp>
    </p:spTree>
    <p:extLst>
      <p:ext uri="{BB962C8B-B14F-4D97-AF65-F5344CB8AC3E}">
        <p14:creationId xmlns:p14="http://schemas.microsoft.com/office/powerpoint/2010/main" val="416343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22D9A-4012-EFE6-976D-22DD96BBA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CF7EC-048D-8931-CA6B-C4A652472557}"/>
              </a:ext>
            </a:extLst>
          </p:cNvPr>
          <p:cNvSpPr>
            <a:spLocks noGrp="1"/>
          </p:cNvSpPr>
          <p:nvPr>
            <p:ph type="title"/>
          </p:nvPr>
        </p:nvSpPr>
        <p:spPr>
          <a:xfrm>
            <a:off x="415600" y="412376"/>
            <a:ext cx="11360800" cy="1786538"/>
          </a:xfrm>
        </p:spPr>
        <p:txBody>
          <a:bodyPr>
            <a:noAutofit/>
          </a:bodyPr>
          <a:lstStyle/>
          <a:p>
            <a:r>
              <a:rPr lang="en-US" sz="4000" b="1" dirty="0">
                <a:solidFill>
                  <a:srgbClr val="000066"/>
                </a:solidFill>
              </a:rPr>
              <a:t>DETERMINING OFFICIAL TIME</a:t>
            </a:r>
            <a:br>
              <a:rPr lang="en-US" sz="4000" b="1" dirty="0">
                <a:solidFill>
                  <a:srgbClr val="000066"/>
                </a:solidFill>
              </a:rPr>
            </a:br>
            <a:r>
              <a:rPr lang="en-US" sz="2000" dirty="0">
                <a:solidFill>
                  <a:srgbClr val="000066"/>
                </a:solidFill>
              </a:rPr>
              <a:t>102.23.4C</a:t>
            </a:r>
          </a:p>
        </p:txBody>
      </p:sp>
      <p:sp>
        <p:nvSpPr>
          <p:cNvPr id="4" name="Google Shape;306;p44">
            <a:extLst>
              <a:ext uri="{FF2B5EF4-FFF2-40B4-BE49-F238E27FC236}">
                <a16:creationId xmlns:a16="http://schemas.microsoft.com/office/drawing/2014/main" id="{462953DA-0C44-6C66-16A2-744DECF0030C}"/>
              </a:ext>
            </a:extLst>
          </p:cNvPr>
          <p:cNvSpPr txBox="1">
            <a:spLocks noGrp="1"/>
          </p:cNvSpPr>
          <p:nvPr>
            <p:ph type="body" idx="1"/>
          </p:nvPr>
        </p:nvSpPr>
        <p:spPr>
          <a:xfrm>
            <a:off x="2257892" y="4489899"/>
            <a:ext cx="7676215" cy="1786538"/>
          </a:xfrm>
          <a:prstGeom prst="rect">
            <a:avLst/>
          </a:prstGeom>
        </p:spPr>
        <p:txBody>
          <a:bodyPr spcFirstLastPara="1" wrap="square" lIns="121900" tIns="121900" rIns="121900" bIns="121900" anchor="t" anchorCtr="0">
            <a:normAutofit/>
          </a:bodyPr>
          <a:lstStyle/>
          <a:p>
            <a:pPr marL="0" indent="0" algn="ctr">
              <a:buNone/>
            </a:pPr>
            <a:r>
              <a:rPr lang="en" sz="2667" dirty="0">
                <a:solidFill>
                  <a:schemeClr val="accent1">
                    <a:lumMod val="75000"/>
                  </a:schemeClr>
                </a:solidFill>
              </a:rPr>
              <a:t>If times are </a:t>
            </a:r>
            <a:r>
              <a:rPr lang="en" sz="2667" i="1" dirty="0">
                <a:solidFill>
                  <a:schemeClr val="accent1">
                    <a:lumMod val="75000"/>
                  </a:schemeClr>
                </a:solidFill>
              </a:rPr>
              <a:t>approximately</a:t>
            </a:r>
            <a:r>
              <a:rPr lang="en" sz="2667" dirty="0">
                <a:solidFill>
                  <a:schemeClr val="accent1">
                    <a:lumMod val="75000"/>
                  </a:schemeClr>
                </a:solidFill>
              </a:rPr>
              <a:t> more than 0.30 apart, there is a </a:t>
            </a:r>
            <a:r>
              <a:rPr lang="en" sz="2667" b="1" i="1" dirty="0">
                <a:solidFill>
                  <a:srgbClr val="FF0000"/>
                </a:solidFill>
              </a:rPr>
              <a:t>possible</a:t>
            </a:r>
            <a:r>
              <a:rPr lang="en" sz="2667" dirty="0">
                <a:solidFill>
                  <a:schemeClr val="accent1">
                    <a:lumMod val="75000"/>
                  </a:schemeClr>
                </a:solidFill>
              </a:rPr>
              <a:t> malfunction.</a:t>
            </a:r>
          </a:p>
        </p:txBody>
      </p:sp>
      <p:sp>
        <p:nvSpPr>
          <p:cNvPr id="5" name="Google Shape;305;p44">
            <a:extLst>
              <a:ext uri="{FF2B5EF4-FFF2-40B4-BE49-F238E27FC236}">
                <a16:creationId xmlns:a16="http://schemas.microsoft.com/office/drawing/2014/main" id="{1C3FF3F0-44CD-9B01-6A39-BEC851E76EF7}"/>
              </a:ext>
            </a:extLst>
          </p:cNvPr>
          <p:cNvSpPr txBox="1">
            <a:spLocks/>
          </p:cNvSpPr>
          <p:nvPr/>
        </p:nvSpPr>
        <p:spPr>
          <a:xfrm>
            <a:off x="415600" y="1474832"/>
            <a:ext cx="11360800" cy="3412853"/>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2000" dirty="0">
                <a:solidFill>
                  <a:schemeClr val="accent1">
                    <a:lumMod val="75000"/>
                  </a:schemeClr>
                </a:solidFill>
              </a:rPr>
              <a:t>0.30 sec</a:t>
            </a:r>
          </a:p>
        </p:txBody>
      </p:sp>
    </p:spTree>
    <p:extLst>
      <p:ext uri="{BB962C8B-B14F-4D97-AF65-F5344CB8AC3E}">
        <p14:creationId xmlns:p14="http://schemas.microsoft.com/office/powerpoint/2010/main" val="66303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AA928B-7F16-FAAC-E6FA-4DA46840CB7F}"/>
              </a:ext>
            </a:extLst>
          </p:cNvPr>
          <p:cNvSpPr>
            <a:spLocks noGrp="1"/>
          </p:cNvSpPr>
          <p:nvPr>
            <p:ph type="body" idx="1"/>
          </p:nvPr>
        </p:nvSpPr>
        <p:spPr>
          <a:xfrm>
            <a:off x="415600" y="540167"/>
            <a:ext cx="11360800" cy="2105497"/>
          </a:xfrm>
        </p:spPr>
        <p:txBody>
          <a:bodyPr>
            <a:normAutofit/>
          </a:bodyPr>
          <a:lstStyle/>
          <a:p>
            <a:pPr marL="0" marR="0" indent="0">
              <a:lnSpc>
                <a:spcPct val="115000"/>
              </a:lnSpc>
              <a:spcBef>
                <a:spcPts val="0"/>
              </a:spcBef>
              <a:spcAft>
                <a:spcPts val="0"/>
              </a:spcAft>
              <a:buNone/>
            </a:pPr>
            <a:r>
              <a:rPr lang="en-US" sz="32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All 3 buttons within 0.3 seconds</a:t>
            </a:r>
            <a:endParaRPr lang="en-US" sz="3200" b="1"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1028700" lvl="1" indent="-571500">
              <a:buFont typeface="Wingdings" panose="05000000000000000000" pitchFamily="2" charset="2"/>
              <a:buChar char="Ø"/>
            </a:pPr>
            <a:r>
              <a:rPr lang="en-US" sz="2800"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official time is the intermediate </a:t>
            </a: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time</a:t>
            </a:r>
            <a:r>
              <a:rPr lang="en-US" sz="2800"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[102.23.4B(2)]</a:t>
            </a:r>
            <a:endParaRPr lang="en-US" sz="2800"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a:p>
            <a:pPr marL="1028700" lvl="1" indent="-571500">
              <a:buFont typeface="Wingdings" panose="05000000000000000000" pitchFamily="2" charset="2"/>
              <a:buChar char="Ø"/>
            </a:pP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1028700" lvl="1" indent="-571500">
              <a:buFont typeface="Wingdings" panose="05000000000000000000" pitchFamily="2" charset="2"/>
              <a:buChar char="Ø"/>
            </a:pPr>
            <a:endParaRPr lang="en-US" sz="2800" strike="noStrike"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CD1D03BF-C887-EBB7-7D6B-32276C4B0BB5}"/>
              </a:ext>
            </a:extLst>
          </p:cNvPr>
          <p:cNvGraphicFramePr>
            <a:graphicFrameLocks noGrp="1"/>
          </p:cNvGraphicFramePr>
          <p:nvPr>
            <p:extLst>
              <p:ext uri="{D42A27DB-BD31-4B8C-83A1-F6EECF244321}">
                <p14:modId xmlns:p14="http://schemas.microsoft.com/office/powerpoint/2010/main" val="1284229164"/>
              </p:ext>
            </p:extLst>
          </p:nvPr>
        </p:nvGraphicFramePr>
        <p:xfrm>
          <a:off x="4267200" y="2745578"/>
          <a:ext cx="3657600" cy="274320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162549312"/>
                    </a:ext>
                  </a:extLst>
                </a:gridCol>
                <a:gridCol w="1828800">
                  <a:extLst>
                    <a:ext uri="{9D8B030D-6E8A-4147-A177-3AD203B41FA5}">
                      <a16:colId xmlns:a16="http://schemas.microsoft.com/office/drawing/2014/main" val="1152418869"/>
                    </a:ext>
                  </a:extLst>
                </a:gridCol>
              </a:tblGrid>
              <a:tr h="548640">
                <a:tc>
                  <a:txBody>
                    <a:bodyPr/>
                    <a:lstStyle/>
                    <a:p>
                      <a:pPr marL="0" marR="0">
                        <a:spcBef>
                          <a:spcPts val="0"/>
                        </a:spcBef>
                        <a:spcAft>
                          <a:spcPts val="0"/>
                        </a:spcAft>
                      </a:pPr>
                      <a:r>
                        <a:rPr lang="en-US" sz="3200" dirty="0">
                          <a:effectLst/>
                        </a:rPr>
                        <a:t> </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a:effectLst/>
                        </a:rPr>
                        <a:t>Lane 1</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69246724"/>
                  </a:ext>
                </a:extLst>
              </a:tr>
              <a:tr h="548640">
                <a:tc>
                  <a:txBody>
                    <a:bodyPr/>
                    <a:lstStyle/>
                    <a:p>
                      <a:pPr marL="0" marR="0">
                        <a:spcBef>
                          <a:spcPts val="0"/>
                        </a:spcBef>
                        <a:spcAft>
                          <a:spcPts val="0"/>
                        </a:spcAft>
                      </a:pPr>
                      <a:r>
                        <a:rPr lang="en-US" sz="3200" dirty="0">
                          <a:effectLst/>
                        </a:rPr>
                        <a:t>Button</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a:effectLst/>
                        </a:rPr>
                        <a:t>2:23.24</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25882839"/>
                  </a:ext>
                </a:extLst>
              </a:tr>
              <a:tr h="548640">
                <a:tc>
                  <a:txBody>
                    <a:bodyPr/>
                    <a:lstStyle/>
                    <a:p>
                      <a:pPr marL="0" marR="0">
                        <a:spcBef>
                          <a:spcPts val="0"/>
                        </a:spcBef>
                        <a:spcAft>
                          <a:spcPts val="0"/>
                        </a:spcAft>
                      </a:pPr>
                      <a:r>
                        <a:rPr lang="en-US" sz="3200">
                          <a:effectLst/>
                        </a:rPr>
                        <a:t>Button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a:effectLst/>
                        </a:rPr>
                        <a:t>2:23.12</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78179152"/>
                  </a:ext>
                </a:extLst>
              </a:tr>
              <a:tr h="548640">
                <a:tc>
                  <a:txBody>
                    <a:bodyPr/>
                    <a:lstStyle/>
                    <a:p>
                      <a:pPr marL="0" marR="0">
                        <a:spcBef>
                          <a:spcPts val="0"/>
                        </a:spcBef>
                        <a:spcAft>
                          <a:spcPts val="0"/>
                        </a:spcAft>
                      </a:pPr>
                      <a:r>
                        <a:rPr lang="en-US" sz="3200">
                          <a:effectLst/>
                        </a:rPr>
                        <a:t>Button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a:effectLst/>
                          <a:highlight>
                            <a:srgbClr val="FFFF00"/>
                          </a:highlight>
                        </a:rPr>
                        <a:t>2:23.19</a:t>
                      </a:r>
                      <a:endParaRPr lang="en-US" sz="32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99552682"/>
                  </a:ext>
                </a:extLst>
              </a:tr>
              <a:tr h="548640">
                <a:tc>
                  <a:txBody>
                    <a:bodyPr/>
                    <a:lstStyle/>
                    <a:p>
                      <a:pPr marL="0" marR="0">
                        <a:spcBef>
                          <a:spcPts val="0"/>
                        </a:spcBef>
                        <a:spcAft>
                          <a:spcPts val="0"/>
                        </a:spcAft>
                      </a:pPr>
                      <a:r>
                        <a:rPr lang="en-US" sz="3200">
                          <a:effectLst/>
                        </a:rPr>
                        <a:t>FINISH</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b="1" dirty="0">
                          <a:solidFill>
                            <a:srgbClr val="FF0000"/>
                          </a:solidFill>
                          <a:effectLst/>
                          <a:latin typeface="+mj-lt"/>
                          <a:ea typeface="MS Mincho" panose="02020609040205080304" pitchFamily="49" charset="-128"/>
                          <a:cs typeface="Times New Roman" panose="02020603050405020304" pitchFamily="18" charset="0"/>
                        </a:rPr>
                        <a:t>2:23.19</a:t>
                      </a:r>
                    </a:p>
                  </a:txBody>
                  <a:tcPr marL="68580" marR="68580" marT="0" marB="0" anchor="ctr"/>
                </a:tc>
                <a:extLst>
                  <a:ext uri="{0D108BD9-81ED-4DB2-BD59-A6C34878D82A}">
                    <a16:rowId xmlns:a16="http://schemas.microsoft.com/office/drawing/2014/main" val="678389748"/>
                  </a:ext>
                </a:extLst>
              </a:tr>
            </a:tbl>
          </a:graphicData>
        </a:graphic>
      </p:graphicFrame>
    </p:spTree>
    <p:extLst>
      <p:ext uri="{BB962C8B-B14F-4D97-AF65-F5344CB8AC3E}">
        <p14:creationId xmlns:p14="http://schemas.microsoft.com/office/powerpoint/2010/main" val="29887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AA928B-7F16-FAAC-E6FA-4DA46840CB7F}"/>
              </a:ext>
            </a:extLst>
          </p:cNvPr>
          <p:cNvSpPr>
            <a:spLocks noGrp="1"/>
          </p:cNvSpPr>
          <p:nvPr>
            <p:ph type="body" idx="1"/>
          </p:nvPr>
        </p:nvSpPr>
        <p:spPr>
          <a:xfrm>
            <a:off x="415600" y="381001"/>
            <a:ext cx="11360800" cy="2337816"/>
          </a:xfrm>
        </p:spPr>
        <p:txBody>
          <a:bodyPr>
            <a:normAutofit/>
          </a:bodyPr>
          <a:lstStyle/>
          <a:p>
            <a:pPr marL="0" marR="0" indent="0">
              <a:lnSpc>
                <a:spcPct val="115000"/>
              </a:lnSpc>
              <a:spcBef>
                <a:spcPts val="0"/>
              </a:spcBef>
              <a:spcAft>
                <a:spcPts val="0"/>
              </a:spcAft>
              <a:buNone/>
            </a:pPr>
            <a:r>
              <a:rPr lang="en-US" sz="32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Slowest and fastest buttons within 0.3 of intermediate (middle) button</a:t>
            </a:r>
            <a:endParaRPr lang="en-US" sz="3200" b="1" dirty="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lvl="1" indent="-457200">
              <a:buFont typeface="Wingdings" panose="05000000000000000000" pitchFamily="2" charset="2"/>
              <a:buChar char="Ø"/>
            </a:pPr>
            <a:r>
              <a:rPr lang="en-US" sz="2800" strike="noStrike"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official time is intermediate time </a:t>
            </a:r>
            <a:r>
              <a:rPr lang="en-US" sz="2800" dirty="0">
                <a:solidFill>
                  <a:srgbClr val="000066"/>
                </a:solidFill>
                <a:latin typeface="Arial" panose="020B0604020202020204" pitchFamily="34" charset="0"/>
                <a:ea typeface="Times New Roman" panose="02020603050405020304" pitchFamily="18" charset="0"/>
                <a:cs typeface="Arial" panose="020B0604020202020204" pitchFamily="34" charset="0"/>
              </a:rPr>
              <a:t>[102.23.4B(2)]</a:t>
            </a:r>
            <a:endParaRPr lang="en-US" sz="2800" dirty="0">
              <a:solidFill>
                <a:srgbClr val="000066"/>
              </a:solidFill>
              <a:effectLst/>
              <a:latin typeface="Arial" panose="020B0604020202020204" pitchFamily="34" charset="0"/>
              <a:ea typeface="Arial" panose="020B0604020202020204" pitchFamily="34" charset="0"/>
              <a:cs typeface="Arial" panose="020B0604020202020204" pitchFamily="34" charset="0"/>
            </a:endParaRPr>
          </a:p>
          <a:p>
            <a:pPr marL="1028700" lvl="1" indent="-571500">
              <a:buFont typeface="Wingdings" panose="05000000000000000000" pitchFamily="2" charset="2"/>
              <a:buChar char="Ø"/>
            </a:pPr>
            <a:endParaRPr lang="en-US" sz="2800" strike="noStrike"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768DBC7A-AE02-5522-617B-21AE18105E27}"/>
              </a:ext>
            </a:extLst>
          </p:cNvPr>
          <p:cNvGraphicFramePr>
            <a:graphicFrameLocks noGrp="1"/>
          </p:cNvGraphicFramePr>
          <p:nvPr>
            <p:extLst>
              <p:ext uri="{D42A27DB-BD31-4B8C-83A1-F6EECF244321}">
                <p14:modId xmlns:p14="http://schemas.microsoft.com/office/powerpoint/2010/main" val="3868114274"/>
              </p:ext>
            </p:extLst>
          </p:nvPr>
        </p:nvGraphicFramePr>
        <p:xfrm>
          <a:off x="4267200" y="2953512"/>
          <a:ext cx="3657600" cy="274320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1720533943"/>
                    </a:ext>
                  </a:extLst>
                </a:gridCol>
                <a:gridCol w="1828800">
                  <a:extLst>
                    <a:ext uri="{9D8B030D-6E8A-4147-A177-3AD203B41FA5}">
                      <a16:colId xmlns:a16="http://schemas.microsoft.com/office/drawing/2014/main" val="4240853004"/>
                    </a:ext>
                  </a:extLst>
                </a:gridCol>
              </a:tblGrid>
              <a:tr h="548640">
                <a:tc>
                  <a:txBody>
                    <a:bodyPr/>
                    <a:lstStyle/>
                    <a:p>
                      <a:pPr marL="0" marR="0">
                        <a:spcBef>
                          <a:spcPts val="0"/>
                        </a:spcBef>
                        <a:spcAft>
                          <a:spcPts val="0"/>
                        </a:spcAft>
                      </a:pPr>
                      <a:r>
                        <a:rPr lang="en-US" sz="3200" dirty="0">
                          <a:effectLst/>
                        </a:rPr>
                        <a:t> </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a:effectLst/>
                        </a:rPr>
                        <a:t>Lane 1</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92142000"/>
                  </a:ext>
                </a:extLst>
              </a:tr>
              <a:tr h="548640">
                <a:tc>
                  <a:txBody>
                    <a:bodyPr/>
                    <a:lstStyle/>
                    <a:p>
                      <a:pPr marL="0" marR="0">
                        <a:spcBef>
                          <a:spcPts val="0"/>
                        </a:spcBef>
                        <a:spcAft>
                          <a:spcPts val="0"/>
                        </a:spcAft>
                      </a:pPr>
                      <a:r>
                        <a:rPr lang="en-US" sz="3200">
                          <a:effectLst/>
                        </a:rPr>
                        <a:t>Button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a:effectLst/>
                        </a:rPr>
                        <a:t>2:23.68</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47553019"/>
                  </a:ext>
                </a:extLst>
              </a:tr>
              <a:tr h="548640">
                <a:tc>
                  <a:txBody>
                    <a:bodyPr/>
                    <a:lstStyle/>
                    <a:p>
                      <a:pPr marL="0" marR="0">
                        <a:spcBef>
                          <a:spcPts val="0"/>
                        </a:spcBef>
                        <a:spcAft>
                          <a:spcPts val="0"/>
                        </a:spcAft>
                      </a:pPr>
                      <a:r>
                        <a:rPr lang="en-US" sz="3200">
                          <a:effectLst/>
                        </a:rPr>
                        <a:t>Button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a:effectLst/>
                        </a:rPr>
                        <a:t>2:23.12</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59876186"/>
                  </a:ext>
                </a:extLst>
              </a:tr>
              <a:tr h="548640">
                <a:tc>
                  <a:txBody>
                    <a:bodyPr/>
                    <a:lstStyle/>
                    <a:p>
                      <a:pPr marL="0" marR="0">
                        <a:spcBef>
                          <a:spcPts val="0"/>
                        </a:spcBef>
                        <a:spcAft>
                          <a:spcPts val="0"/>
                        </a:spcAft>
                      </a:pPr>
                      <a:r>
                        <a:rPr lang="en-US" sz="3200">
                          <a:effectLst/>
                        </a:rPr>
                        <a:t>Button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a:effectLst/>
                          <a:highlight>
                            <a:srgbClr val="FFFF00"/>
                          </a:highlight>
                        </a:rPr>
                        <a:t>2:23.40</a:t>
                      </a:r>
                      <a:endParaRPr lang="en-US" sz="32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34646961"/>
                  </a:ext>
                </a:extLst>
              </a:tr>
              <a:tr h="548640">
                <a:tc>
                  <a:txBody>
                    <a:bodyPr/>
                    <a:lstStyle/>
                    <a:p>
                      <a:pPr marL="0" marR="0">
                        <a:spcBef>
                          <a:spcPts val="0"/>
                        </a:spcBef>
                        <a:spcAft>
                          <a:spcPts val="0"/>
                        </a:spcAft>
                      </a:pPr>
                      <a:r>
                        <a:rPr lang="en-US" sz="3200">
                          <a:effectLst/>
                        </a:rPr>
                        <a:t>FINISH</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b="1" dirty="0">
                          <a:solidFill>
                            <a:srgbClr val="FF0000"/>
                          </a:solidFill>
                          <a:effectLst/>
                        </a:rPr>
                        <a:t>2:23.40</a:t>
                      </a:r>
                      <a:endParaRPr lang="en-US" sz="32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4943029"/>
                  </a:ext>
                </a:extLst>
              </a:tr>
            </a:tbl>
          </a:graphicData>
        </a:graphic>
      </p:graphicFrame>
    </p:spTree>
    <p:extLst>
      <p:ext uri="{BB962C8B-B14F-4D97-AF65-F5344CB8AC3E}">
        <p14:creationId xmlns:p14="http://schemas.microsoft.com/office/powerpoint/2010/main" val="125037165"/>
      </p:ext>
    </p:extLst>
  </p:cSld>
  <p:clrMapOvr>
    <a:masterClrMapping/>
  </p:clrMapOvr>
</p:sld>
</file>

<file path=ppt/theme/theme1.xml><?xml version="1.0" encoding="utf-8"?>
<a:theme xmlns:a="http://schemas.openxmlformats.org/drawingml/2006/main" name="Simple Ligh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rgbClr val="990033"/>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none" rtlCol="0">
        <a:spAutoFit/>
      </a:bodyPr>
      <a:lstStyle>
        <a:defPPr algn="l">
          <a:defRPr sz="3200" dirty="0" smtClean="0">
            <a:solidFill>
              <a:srgbClr val="000066"/>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6383</TotalTime>
  <Words>3009</Words>
  <Application>Microsoft Office PowerPoint</Application>
  <PresentationFormat>Widescreen</PresentationFormat>
  <Paragraphs>589</Paragraphs>
  <Slides>33</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Cambria</vt:lpstr>
      <vt:lpstr>Arial Black</vt:lpstr>
      <vt:lpstr>Wingdings</vt:lpstr>
      <vt:lpstr>Courier New</vt:lpstr>
      <vt:lpstr>Arial</vt:lpstr>
      <vt:lpstr>Aptos Narrow</vt:lpstr>
      <vt:lpstr>Times New Roman</vt:lpstr>
      <vt:lpstr>Calibri</vt:lpstr>
      <vt:lpstr>Simple Light</vt:lpstr>
      <vt:lpstr>PowerPoint Presentation</vt:lpstr>
      <vt:lpstr>TIMING SYSTEMS 102.23.2</vt:lpstr>
      <vt:lpstr>TIMING SYSTEM DESIGNATION 102.23.3</vt:lpstr>
      <vt:lpstr>KNOWLEDGE CHECK</vt:lpstr>
      <vt:lpstr>Which of the following system designations are acceptable and complete?</vt:lpstr>
      <vt:lpstr>DETERMINING OFFICIAL TIME 102.23.4</vt:lpstr>
      <vt:lpstr>DETERMINING OFFICIAL TIME 102.23.4C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scenarios…</vt:lpstr>
      <vt:lpstr>PowerPoint Presentation</vt:lpstr>
      <vt:lpstr>EXERCISE</vt:lpstr>
      <vt:lpstr>PowerPoint Presentation</vt:lpstr>
      <vt:lpstr>PowerPoint Presentation</vt:lpstr>
      <vt:lpstr>WHOLE HEAT MALFUNCTIONS DELTA 102.23.4E</vt:lpstr>
      <vt:lpstr>WHEN TO DO A DELTA</vt:lpstr>
      <vt:lpstr>HOW TO DO A DELTA</vt:lpstr>
      <vt:lpstr>HOW TO DO A DELTA - SAMPLE</vt:lpstr>
      <vt:lpstr>EXERCISE: Delta</vt:lpstr>
      <vt:lpstr>SOLUTION: Delta</vt:lpstr>
      <vt:lpstr>SAMPLE PRINTOUTS</vt:lpstr>
      <vt:lpstr>SAMPLE PRINTOUTS</vt:lpstr>
      <vt:lpstr>SAMPLE PRINTOUTS</vt:lpstr>
      <vt:lpstr>SAMPLE PRINTOUTS</vt:lpstr>
      <vt:lpstr>SAMPLE PRINTOUTS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 Official</dc:title>
  <dc:creator>Cardenas, Angela A.   DDS Oakland</dc:creator>
  <cp:lastModifiedBy>Angela Cardenas</cp:lastModifiedBy>
  <cp:revision>173</cp:revision>
  <dcterms:modified xsi:type="dcterms:W3CDTF">2025-09-24T20:28:48Z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-883104295</vt:i4>
  </property>
  <property fmtid="{D5CDD505-2E9C-101B-9397-08002B2CF9AE}" pid="3" name="_NewReviewCycle">
    <vt:lpwstr/>
  </property>
  <property fmtid="{D5CDD505-2E9C-101B-9397-08002B2CF9AE}" pid="4" name="_EmailSubject">
    <vt:lpwstr>ppt AO clinic</vt:lpwstr>
  </property>
  <property fmtid="{D5CDD505-2E9C-101B-9397-08002B2CF9AE}" pid="5" name="_AuthorEmail">
    <vt:lpwstr>Angela.A.Cardenas@ssa.gov</vt:lpwstr>
  </property>
  <property fmtid="{D5CDD505-2E9C-101B-9397-08002B2CF9AE}" pid="6" name="_AuthorEmailDisplayName">
    <vt:lpwstr>Cardenas, Angela A.   DDS Oakland</vt:lpwstr>
  </property>
</Properties>
</file>